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image" Target="../media/image-8-27.png"/><Relationship Id="rId28" Type="http://schemas.openxmlformats.org/officeDocument/2006/relationships/image" Target="../media/image-8-28.png"/><Relationship Id="rId29" Type="http://schemas.openxmlformats.org/officeDocument/2006/relationships/image" Target="../media/image-8-29.png"/><Relationship Id="rId30" Type="http://schemas.openxmlformats.org/officeDocument/2006/relationships/image" Target="../media/image-8-30.png"/><Relationship Id="rId31" Type="http://schemas.openxmlformats.org/officeDocument/2006/relationships/image" Target="../media/image-8-31.pn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521494"/>
            <a:ext cx="1428750" cy="14287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659596" y="2164556"/>
            <a:ext cx="389624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4050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مشروع ريسايكل+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2129172" y="3078956"/>
            <a:ext cx="49571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تطبيق رقمي لتنظيم سوق المواد القابلة للتدوير</a:t>
            </a:r>
            <a:endParaRPr lang="en-US" sz="2025" dirty="0"/>
          </a:p>
        </p:txBody>
      </p:sp>
      <p:sp>
        <p:nvSpPr>
          <p:cNvPr id="6" name="Text 2"/>
          <p:cNvSpPr/>
          <p:nvPr/>
        </p:nvSpPr>
        <p:spPr>
          <a:xfrm>
            <a:off x="3649926" y="4036219"/>
            <a:ext cx="1915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تقديم الطالبة: سعاد دغداق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4091025" y="4579144"/>
            <a:ext cx="10333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ديسمبر 2022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436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الاستراتيجيات التسويقية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643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خطط التسويق والتوعية لتطبيق "ريسايكل+"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743450" y="1285875"/>
            <a:ext cx="4114800" cy="43291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25" y="1471613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81298" y="1428750"/>
            <a:ext cx="146262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استراتيجيات التوعية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861" y="1821656"/>
            <a:ext cx="112514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30927" y="1793081"/>
            <a:ext cx="33719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حملات توعوية عبر منصات التواصل الاجتماعي باللهجة الجزائرية</a:t>
            </a:r>
            <a:endParaRPr lang="en-US" sz="101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714" y="2121694"/>
            <a:ext cx="144661" cy="128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07308" y="2093119"/>
            <a:ext cx="25634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نشر فيديوهات قصيرة توضح كيفية عمل التطبيق</a:t>
            </a:r>
            <a:endParaRPr lang="en-US" sz="1013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934" y="2421731"/>
            <a:ext cx="96441" cy="12858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054622" y="2393156"/>
            <a:ext cx="35643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توزيع مطويات وملصقات في الأحياء والأسواق وورشات جمع الخردة</a:t>
            </a:r>
            <a:endParaRPr lang="en-US" sz="1013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641" y="2721769"/>
            <a:ext cx="160734" cy="12858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657766" y="2693194"/>
            <a:ext cx="289687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التعاون مع جمعيات بيئية وبلديات لتنظيم أيام تحسيسية</a:t>
            </a:r>
            <a:endParaRPr lang="en-US" sz="1013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2861" y="3021806"/>
            <a:ext cx="112514" cy="12858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5231932" y="2993231"/>
            <a:ext cx="337092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نشر قصص نجاح حقيقية لأشخاص ربحوا من التدوير عبر التطبيق</a:t>
            </a:r>
            <a:endParaRPr lang="en-US" sz="1013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3328988"/>
            <a:ext cx="2857500" cy="2143125"/>
          </a:xfrm>
          <a:prstGeom prst="rect">
            <a:avLst/>
          </a:prstGeom>
        </p:spPr>
      </p:pic>
      <p:sp>
        <p:nvSpPr>
          <p:cNvPr id="19" name="Shape 9"/>
          <p:cNvSpPr/>
          <p:nvPr/>
        </p:nvSpPr>
        <p:spPr>
          <a:xfrm>
            <a:off x="285750" y="1285875"/>
            <a:ext cx="4114800" cy="43291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6225" y="1471613"/>
            <a:ext cx="171450" cy="17145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2768259" y="1428750"/>
            <a:ext cx="131796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استراتيجيات النمو</a:t>
            </a:r>
            <a:endParaRPr lang="en-US" sz="1350" dirty="0"/>
          </a:p>
        </p:txBody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9088" y="1821656"/>
            <a:ext cx="128588" cy="128588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216140" y="1793081"/>
            <a:ext cx="291294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منح شارات (مثل: "مستخدم نشط" – "مشتري موثوق")</a:t>
            </a:r>
            <a:endParaRPr lang="en-US" sz="1013" dirty="0"/>
          </a:p>
        </p:txBody>
      </p:sp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9088" y="2121694"/>
            <a:ext cx="128588" cy="128588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983968" y="2093119"/>
            <a:ext cx="314512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دعم المستخدمين بخدمة زبائن سريعة بالدارجة أو الأمازيغية</a:t>
            </a:r>
            <a:endParaRPr lang="en-US" sz="1013" dirty="0"/>
          </a:p>
        </p:txBody>
      </p:sp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3014" y="2421731"/>
            <a:ext cx="144661" cy="128588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1579466" y="2393156"/>
            <a:ext cx="253354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إطلاق حملات تسويقية حسب الولاية المستهدفة</a:t>
            </a:r>
            <a:endParaRPr lang="en-US" sz="1013" dirty="0"/>
          </a:p>
        </p:txBody>
      </p:sp>
      <p:pic>
        <p:nvPicPr>
          <p:cNvPr id="2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6941" y="2721769"/>
            <a:ext cx="160734" cy="128588"/>
          </a:xfrm>
          <a:prstGeom prst="rect">
            <a:avLst/>
          </a:prstGeom>
        </p:spPr>
      </p:pic>
      <p:sp>
        <p:nvSpPr>
          <p:cNvPr id="29" name="Text 14"/>
          <p:cNvSpPr/>
          <p:nvPr/>
        </p:nvSpPr>
        <p:spPr>
          <a:xfrm>
            <a:off x="859455" y="2693194"/>
            <a:ext cx="323748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التعاون مع شركات نقل محلية لتسهيل التسليم وجمع النفايات</a:t>
            </a:r>
            <a:endParaRPr lang="en-US" sz="1013" dirty="0"/>
          </a:p>
        </p:txBody>
      </p:sp>
      <p:pic>
        <p:nvPicPr>
          <p:cNvPr id="3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6941" y="3021806"/>
            <a:ext cx="160734" cy="128588"/>
          </a:xfrm>
          <a:prstGeom prst="rect">
            <a:avLst/>
          </a:prstGeom>
        </p:spPr>
      </p:pic>
      <p:sp>
        <p:nvSpPr>
          <p:cNvPr id="31" name="Text 15"/>
          <p:cNvSpPr/>
          <p:nvPr/>
        </p:nvSpPr>
        <p:spPr>
          <a:xfrm>
            <a:off x="1749633" y="2993231"/>
            <a:ext cx="234730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توقيع اتفاقيات مع مراكز تدوير خارج سطيف</a:t>
            </a:r>
            <a:endParaRPr lang="en-US" sz="1013" dirty="0"/>
          </a:p>
        </p:txBody>
      </p:sp>
      <p:pic>
        <p:nvPicPr>
          <p:cNvPr id="3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625" y="3328988"/>
            <a:ext cx="382905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72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خطة الإنتاج والتنظيم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643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عملية الإنتاج، القوى العاملة، والشراكات الرئيسية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743450" y="1285875"/>
            <a:ext cx="4114800" cy="305038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063" y="1471613"/>
            <a:ext cx="214313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74217" y="1428750"/>
            <a:ext cx="92684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عملية الإنتاج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34" y="1821656"/>
            <a:ext cx="96441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25671" y="1793081"/>
            <a:ext cx="36932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تحديد متطلبات التطبيق الأساسية (المستخدمون – الوظائف – البيانات)</a:t>
            </a:r>
            <a:endParaRPr lang="en-US" sz="101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714" y="2121694"/>
            <a:ext cx="144661" cy="128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73337" y="2093119"/>
            <a:ext cx="28973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رسم خريطة تدفق الاستخدام لجميع أنواع المستخدمين</a:t>
            </a:r>
            <a:endParaRPr lang="en-US" sz="1013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788" y="2421731"/>
            <a:ext cx="128588" cy="12858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121957" y="2393156"/>
            <a:ext cx="346483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تصميم الواجهة (UI) وتجربة المستخدم (UX) بشكل مبسط وسلس</a:t>
            </a:r>
            <a:endParaRPr lang="en-US" sz="1013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641" y="2721769"/>
            <a:ext cx="160734" cy="12858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367942" y="2693194"/>
            <a:ext cx="318669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برمجة واجهات المستخدم وربطها بوظائف التطبيق الأساسية</a:t>
            </a:r>
            <a:endParaRPr lang="en-US" sz="1013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934" y="3021806"/>
            <a:ext cx="96441" cy="12858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51956" y="2993231"/>
            <a:ext cx="25669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دمج نظام تحديد الموقع الجغرافي والبحث الذكي</a:t>
            </a:r>
            <a:endParaRPr lang="en-US" sz="1013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0714" y="3321844"/>
            <a:ext cx="144661" cy="12858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5650762" y="3293269"/>
            <a:ext cx="291995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بناء نظام الاشتراكات والدفع (عند توفر بوابة دفع محلية)</a:t>
            </a:r>
            <a:endParaRPr lang="en-US" sz="1013" dirty="0"/>
          </a:p>
        </p:txBody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6788" y="3621881"/>
            <a:ext cx="128588" cy="128588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6171112" y="3593306"/>
            <a:ext cx="241567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إجراء اختبارات داخلية وميدانية وتحسين الأداء</a:t>
            </a:r>
            <a:endParaRPr lang="en-US" sz="1013" dirty="0"/>
          </a:p>
        </p:txBody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6788" y="3921919"/>
            <a:ext cx="128588" cy="128588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6165754" y="3893344"/>
            <a:ext cx="24210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إطلاق النسخة الرسمية على متاجر التطبيقات</a:t>
            </a:r>
            <a:endParaRPr lang="en-US" sz="1013" dirty="0"/>
          </a:p>
        </p:txBody>
      </p:sp>
      <p:sp>
        <p:nvSpPr>
          <p:cNvPr id="24" name="Shape 12"/>
          <p:cNvSpPr/>
          <p:nvPr/>
        </p:nvSpPr>
        <p:spPr>
          <a:xfrm>
            <a:off x="285750" y="1285875"/>
            <a:ext cx="4114800" cy="24288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3363" y="1471613"/>
            <a:ext cx="214313" cy="171450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3043293" y="1428750"/>
            <a:ext cx="100006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القوى العاملة</a:t>
            </a:r>
            <a:endParaRPr lang="en-US" sz="1350" dirty="0"/>
          </a:p>
        </p:txBody>
      </p:sp>
      <p:sp>
        <p:nvSpPr>
          <p:cNvPr id="27" name="Shape 14"/>
          <p:cNvSpPr/>
          <p:nvPr/>
        </p:nvSpPr>
        <p:spPr>
          <a:xfrm>
            <a:off x="2852533" y="1796653"/>
            <a:ext cx="1401570" cy="371475"/>
          </a:xfrm>
          <a:prstGeom prst="rect">
            <a:avLst/>
          </a:prstGeom>
          <a:solidFill>
            <a:srgbClr val="E8F5F3"/>
          </a:solidFill>
          <a:ln w="99">
            <a:solidFill>
              <a:srgbClr val="E2E8F0"/>
            </a:solidFill>
            <a:prstDash val="solid"/>
          </a:ln>
        </p:spPr>
      </p:sp>
      <p:sp>
        <p:nvSpPr>
          <p:cNvPr id="28" name="Text 15"/>
          <p:cNvSpPr/>
          <p:nvPr/>
        </p:nvSpPr>
        <p:spPr>
          <a:xfrm>
            <a:off x="2852533" y="1796653"/>
            <a:ext cx="1473008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13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المنصب</a:t>
            </a:r>
            <a:endParaRPr lang="en-US" sz="1013" dirty="0"/>
          </a:p>
        </p:txBody>
      </p:sp>
      <p:sp>
        <p:nvSpPr>
          <p:cNvPr id="29" name="Shape 16"/>
          <p:cNvSpPr/>
          <p:nvPr/>
        </p:nvSpPr>
        <p:spPr>
          <a:xfrm>
            <a:off x="2099370" y="1796653"/>
            <a:ext cx="753163" cy="371475"/>
          </a:xfrm>
          <a:prstGeom prst="rect">
            <a:avLst/>
          </a:prstGeom>
          <a:solidFill>
            <a:srgbClr val="E8F5F3"/>
          </a:solidFill>
          <a:ln w="99">
            <a:solidFill>
              <a:srgbClr val="E2E8F0"/>
            </a:solidFill>
            <a:prstDash val="solid"/>
          </a:ln>
        </p:spPr>
      </p:sp>
      <p:sp>
        <p:nvSpPr>
          <p:cNvPr id="30" name="Text 17"/>
          <p:cNvSpPr/>
          <p:nvPr/>
        </p:nvSpPr>
        <p:spPr>
          <a:xfrm>
            <a:off x="2099370" y="1796653"/>
            <a:ext cx="824601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13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العدد</a:t>
            </a:r>
            <a:endParaRPr lang="en-US" sz="1013" dirty="0"/>
          </a:p>
        </p:txBody>
      </p:sp>
      <p:sp>
        <p:nvSpPr>
          <p:cNvPr id="31" name="Shape 18"/>
          <p:cNvSpPr/>
          <p:nvPr/>
        </p:nvSpPr>
        <p:spPr>
          <a:xfrm>
            <a:off x="432197" y="1796653"/>
            <a:ext cx="1669852" cy="371475"/>
          </a:xfrm>
          <a:prstGeom prst="rect">
            <a:avLst/>
          </a:prstGeom>
          <a:solidFill>
            <a:srgbClr val="E8F5F3"/>
          </a:solidFill>
          <a:ln w="99">
            <a:solidFill>
              <a:srgbClr val="E2E8F0"/>
            </a:solidFill>
            <a:prstDash val="solid"/>
          </a:ln>
        </p:spPr>
      </p:sp>
      <p:sp>
        <p:nvSpPr>
          <p:cNvPr id="32" name="Text 19"/>
          <p:cNvSpPr/>
          <p:nvPr/>
        </p:nvSpPr>
        <p:spPr>
          <a:xfrm>
            <a:off x="432197" y="1796653"/>
            <a:ext cx="1741289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13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الراتب الشهري</a:t>
            </a:r>
            <a:endParaRPr lang="en-US" sz="1013" dirty="0"/>
          </a:p>
        </p:txBody>
      </p:sp>
      <p:sp>
        <p:nvSpPr>
          <p:cNvPr id="33" name="Text 20"/>
          <p:cNvSpPr/>
          <p:nvPr/>
        </p:nvSpPr>
        <p:spPr>
          <a:xfrm>
            <a:off x="2843547" y="2160984"/>
            <a:ext cx="148199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المطور</a:t>
            </a:r>
            <a:endParaRPr lang="en-US" sz="900" dirty="0"/>
          </a:p>
        </p:txBody>
      </p:sp>
      <p:sp>
        <p:nvSpPr>
          <p:cNvPr id="34" name="Text 21"/>
          <p:cNvSpPr/>
          <p:nvPr/>
        </p:nvSpPr>
        <p:spPr>
          <a:xfrm>
            <a:off x="2097835" y="2160984"/>
            <a:ext cx="817150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00" dirty="0"/>
          </a:p>
        </p:txBody>
      </p:sp>
      <p:sp>
        <p:nvSpPr>
          <p:cNvPr id="35" name="Text 22"/>
          <p:cNvSpPr/>
          <p:nvPr/>
        </p:nvSpPr>
        <p:spPr>
          <a:xfrm>
            <a:off x="432197" y="2160984"/>
            <a:ext cx="173707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45,000,000</a:t>
            </a:r>
            <a:endParaRPr lang="en-US" sz="900" dirty="0"/>
          </a:p>
        </p:txBody>
      </p:sp>
      <p:sp>
        <p:nvSpPr>
          <p:cNvPr id="36" name="Shape 23"/>
          <p:cNvSpPr/>
          <p:nvPr/>
        </p:nvSpPr>
        <p:spPr>
          <a:xfrm>
            <a:off x="432197" y="2511028"/>
            <a:ext cx="3821906" cy="3500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7" name="Text 24"/>
          <p:cNvSpPr/>
          <p:nvPr/>
        </p:nvSpPr>
        <p:spPr>
          <a:xfrm>
            <a:off x="2843547" y="2511028"/>
            <a:ext cx="148199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خبير التسويق</a:t>
            </a:r>
            <a:endParaRPr lang="en-US" sz="900" dirty="0"/>
          </a:p>
        </p:txBody>
      </p:sp>
      <p:sp>
        <p:nvSpPr>
          <p:cNvPr id="38" name="Text 25"/>
          <p:cNvSpPr/>
          <p:nvPr/>
        </p:nvSpPr>
        <p:spPr>
          <a:xfrm>
            <a:off x="2097835" y="2511028"/>
            <a:ext cx="817150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00" dirty="0"/>
          </a:p>
        </p:txBody>
      </p:sp>
      <p:sp>
        <p:nvSpPr>
          <p:cNvPr id="39" name="Text 26"/>
          <p:cNvSpPr/>
          <p:nvPr/>
        </p:nvSpPr>
        <p:spPr>
          <a:xfrm>
            <a:off x="432197" y="2511028"/>
            <a:ext cx="173707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30,000,000</a:t>
            </a:r>
            <a:endParaRPr lang="en-US" sz="900" dirty="0"/>
          </a:p>
        </p:txBody>
      </p:sp>
      <p:sp>
        <p:nvSpPr>
          <p:cNvPr id="40" name="Text 27"/>
          <p:cNvSpPr/>
          <p:nvPr/>
        </p:nvSpPr>
        <p:spPr>
          <a:xfrm>
            <a:off x="2843547" y="2861072"/>
            <a:ext cx="148199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مركز اتصالات</a:t>
            </a:r>
            <a:endParaRPr lang="en-US" sz="900" dirty="0"/>
          </a:p>
        </p:txBody>
      </p:sp>
      <p:sp>
        <p:nvSpPr>
          <p:cNvPr id="41" name="Text 28"/>
          <p:cNvSpPr/>
          <p:nvPr/>
        </p:nvSpPr>
        <p:spPr>
          <a:xfrm>
            <a:off x="2097835" y="2861072"/>
            <a:ext cx="817150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00" dirty="0"/>
          </a:p>
        </p:txBody>
      </p:sp>
      <p:sp>
        <p:nvSpPr>
          <p:cNvPr id="42" name="Text 29"/>
          <p:cNvSpPr/>
          <p:nvPr/>
        </p:nvSpPr>
        <p:spPr>
          <a:xfrm>
            <a:off x="432197" y="2861072"/>
            <a:ext cx="173707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20,000,000</a:t>
            </a:r>
            <a:endParaRPr lang="en-US" sz="900" dirty="0"/>
          </a:p>
        </p:txBody>
      </p:sp>
      <p:sp>
        <p:nvSpPr>
          <p:cNvPr id="43" name="Shape 30"/>
          <p:cNvSpPr/>
          <p:nvPr/>
        </p:nvSpPr>
        <p:spPr>
          <a:xfrm>
            <a:off x="432197" y="3211116"/>
            <a:ext cx="3821906" cy="35004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4" name="Text 31"/>
          <p:cNvSpPr/>
          <p:nvPr/>
        </p:nvSpPr>
        <p:spPr>
          <a:xfrm>
            <a:off x="2843547" y="3211116"/>
            <a:ext cx="148199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مسير</a:t>
            </a:r>
            <a:endParaRPr lang="en-US" sz="900" dirty="0"/>
          </a:p>
        </p:txBody>
      </p:sp>
      <p:sp>
        <p:nvSpPr>
          <p:cNvPr id="45" name="Text 32"/>
          <p:cNvSpPr/>
          <p:nvPr/>
        </p:nvSpPr>
        <p:spPr>
          <a:xfrm>
            <a:off x="2097835" y="3211116"/>
            <a:ext cx="817150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00" dirty="0"/>
          </a:p>
        </p:txBody>
      </p:sp>
      <p:sp>
        <p:nvSpPr>
          <p:cNvPr id="46" name="Text 33"/>
          <p:cNvSpPr/>
          <p:nvPr/>
        </p:nvSpPr>
        <p:spPr>
          <a:xfrm>
            <a:off x="432197" y="3211116"/>
            <a:ext cx="173707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30,000,000</a:t>
            </a:r>
            <a:endParaRPr lang="en-US" sz="900" dirty="0"/>
          </a:p>
        </p:txBody>
      </p:sp>
      <p:sp>
        <p:nvSpPr>
          <p:cNvPr id="47" name="Shape 34"/>
          <p:cNvSpPr/>
          <p:nvPr/>
        </p:nvSpPr>
        <p:spPr>
          <a:xfrm>
            <a:off x="285750" y="3850481"/>
            <a:ext cx="4114800" cy="1485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4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3363" y="4036219"/>
            <a:ext cx="214313" cy="171450"/>
          </a:xfrm>
          <a:prstGeom prst="rect">
            <a:avLst/>
          </a:prstGeom>
        </p:spPr>
      </p:pic>
      <p:sp>
        <p:nvSpPr>
          <p:cNvPr id="49" name="Text 35"/>
          <p:cNvSpPr/>
          <p:nvPr/>
        </p:nvSpPr>
        <p:spPr>
          <a:xfrm>
            <a:off x="2645029" y="3993356"/>
            <a:ext cx="139833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الشراكات الرئيسية</a:t>
            </a:r>
            <a:endParaRPr lang="en-US" sz="1350" dirty="0"/>
          </a:p>
        </p:txBody>
      </p:sp>
      <p:pic>
        <p:nvPicPr>
          <p:cNvPr id="5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6941" y="4386263"/>
            <a:ext cx="160734" cy="128588"/>
          </a:xfrm>
          <a:prstGeom prst="rect">
            <a:avLst/>
          </a:prstGeom>
        </p:spPr>
      </p:pic>
      <p:sp>
        <p:nvSpPr>
          <p:cNvPr id="51" name="Text 36"/>
          <p:cNvSpPr/>
          <p:nvPr/>
        </p:nvSpPr>
        <p:spPr>
          <a:xfrm>
            <a:off x="3650456" y="4357688"/>
            <a:ext cx="4464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البلديات</a:t>
            </a:r>
            <a:endParaRPr lang="en-US" sz="900" dirty="0"/>
          </a:p>
        </p:txBody>
      </p:sp>
      <p:pic>
        <p:nvPicPr>
          <p:cNvPr id="5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37963" y="4386263"/>
            <a:ext cx="128588" cy="128588"/>
          </a:xfrm>
          <a:prstGeom prst="rect">
            <a:avLst/>
          </a:prstGeom>
        </p:spPr>
      </p:pic>
      <p:sp>
        <p:nvSpPr>
          <p:cNvPr id="53" name="Text 37"/>
          <p:cNvSpPr/>
          <p:nvPr/>
        </p:nvSpPr>
        <p:spPr>
          <a:xfrm>
            <a:off x="1415300" y="4357688"/>
            <a:ext cx="7226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مديريات البيئة</a:t>
            </a:r>
            <a:endParaRPr lang="en-US" sz="900" dirty="0"/>
          </a:p>
        </p:txBody>
      </p:sp>
      <p:pic>
        <p:nvPicPr>
          <p:cNvPr id="5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96941" y="4664869"/>
            <a:ext cx="160734" cy="128588"/>
          </a:xfrm>
          <a:prstGeom prst="rect">
            <a:avLst/>
          </a:prstGeom>
        </p:spPr>
      </p:pic>
      <p:sp>
        <p:nvSpPr>
          <p:cNvPr id="55" name="Text 38"/>
          <p:cNvSpPr/>
          <p:nvPr/>
        </p:nvSpPr>
        <p:spPr>
          <a:xfrm>
            <a:off x="2679046" y="4636294"/>
            <a:ext cx="14178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شركات جمع النفايات الخاصة</a:t>
            </a:r>
            <a:endParaRPr lang="en-US" sz="900" dirty="0"/>
          </a:p>
        </p:txBody>
      </p:sp>
      <p:pic>
        <p:nvPicPr>
          <p:cNvPr id="56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21889" y="4664869"/>
            <a:ext cx="144661" cy="128588"/>
          </a:xfrm>
          <a:prstGeom prst="rect">
            <a:avLst/>
          </a:prstGeom>
        </p:spPr>
      </p:pic>
      <p:sp>
        <p:nvSpPr>
          <p:cNvPr id="57" name="Text 39"/>
          <p:cNvSpPr/>
          <p:nvPr/>
        </p:nvSpPr>
        <p:spPr>
          <a:xfrm>
            <a:off x="933738" y="4636294"/>
            <a:ext cx="1188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منصات الدفع الإلكتروني</a:t>
            </a:r>
            <a:endParaRPr lang="en-US" sz="900" dirty="0"/>
          </a:p>
        </p:txBody>
      </p:sp>
      <p:pic>
        <p:nvPicPr>
          <p:cNvPr id="5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29088" y="4943475"/>
            <a:ext cx="128588" cy="128588"/>
          </a:xfrm>
          <a:prstGeom prst="rect">
            <a:avLst/>
          </a:prstGeom>
        </p:spPr>
      </p:pic>
      <p:sp>
        <p:nvSpPr>
          <p:cNvPr id="59" name="Text 40"/>
          <p:cNvSpPr/>
          <p:nvPr/>
        </p:nvSpPr>
        <p:spPr>
          <a:xfrm>
            <a:off x="2654043" y="4914900"/>
            <a:ext cx="14750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حاضنة الأعمال لجامعة سطيف</a:t>
            </a:r>
            <a:endParaRPr lang="en-US" sz="900" dirty="0"/>
          </a:p>
        </p:txBody>
      </p:sp>
      <p:pic>
        <p:nvPicPr>
          <p:cNvPr id="60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21889" y="4943475"/>
            <a:ext cx="144661" cy="128588"/>
          </a:xfrm>
          <a:prstGeom prst="rect">
            <a:avLst/>
          </a:prstGeom>
        </p:spPr>
      </p:pic>
      <p:sp>
        <p:nvSpPr>
          <p:cNvPr id="61" name="Text 41"/>
          <p:cNvSpPr/>
          <p:nvPr/>
        </p:nvSpPr>
        <p:spPr>
          <a:xfrm>
            <a:off x="953384" y="4914900"/>
            <a:ext cx="116850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صناديق استثمار مصغرة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793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الخطة المالية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643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التكاليف والأعباء، المصاريف الخارجية، ورقم الأعمال المتوقع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743450" y="1285875"/>
            <a:ext cx="4114800" cy="43291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94" y="1471613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13470" y="1428750"/>
            <a:ext cx="12090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التكاليف والأعباء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641" y="1821656"/>
            <a:ext cx="160734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98834" y="1793081"/>
            <a:ext cx="22558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تكاليف تطوير التطبيق (البرمجة والتصميم)</a:t>
            </a:r>
            <a:endParaRPr lang="en-US" sz="101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788" y="2121694"/>
            <a:ext cx="128588" cy="128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94720" y="2093119"/>
            <a:ext cx="14920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تكاليف الاستضافة والخوادم</a:t>
            </a:r>
            <a:endParaRPr lang="en-US" sz="1013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641" y="2421731"/>
            <a:ext cx="160734" cy="12858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678835" y="2393156"/>
            <a:ext cx="28758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رواتب الموظفين (كما هو موضح في الشريحة السابقة)</a:t>
            </a:r>
            <a:endParaRPr lang="en-US" sz="1013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714" y="2721769"/>
            <a:ext cx="144661" cy="12858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216164" y="2693194"/>
            <a:ext cx="1354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تكاليف التسويق والإعلان</a:t>
            </a:r>
            <a:endParaRPr lang="en-US" sz="1013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934" y="3021806"/>
            <a:ext cx="96441" cy="12858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234024" y="2993231"/>
            <a:ext cx="138491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تكاليف المكتب والمعدات</a:t>
            </a:r>
            <a:endParaRPr lang="en-US" sz="1013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25" y="3328988"/>
            <a:ext cx="3829050" cy="2143125"/>
          </a:xfrm>
          <a:prstGeom prst="rect">
            <a:avLst/>
          </a:prstGeom>
        </p:spPr>
      </p:pic>
      <p:sp>
        <p:nvSpPr>
          <p:cNvPr id="19" name="Shape 9"/>
          <p:cNvSpPr/>
          <p:nvPr/>
        </p:nvSpPr>
        <p:spPr>
          <a:xfrm>
            <a:off x="285750" y="1285875"/>
            <a:ext cx="4114800" cy="40290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6225" y="1471613"/>
            <a:ext cx="171450" cy="17145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2607608" y="1428750"/>
            <a:ext cx="147861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رقم الأعمال المتوقع</a:t>
            </a:r>
            <a:endParaRPr lang="en-US" sz="1350" dirty="0"/>
          </a:p>
        </p:txBody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6941" y="1821656"/>
            <a:ext cx="160734" cy="128588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2317338" y="1793081"/>
            <a:ext cx="17796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اشتراكات المستخدمين المميزين</a:t>
            </a:r>
            <a:endParaRPr lang="en-US" sz="1013" dirty="0"/>
          </a:p>
        </p:txBody>
      </p:sp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1234" y="2121694"/>
            <a:ext cx="96441" cy="128588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1815210" y="2093119"/>
            <a:ext cx="234602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عمولات على الصفقات المبرمة عبر التطبيق</a:t>
            </a:r>
            <a:endParaRPr lang="en-US" sz="1013" dirty="0"/>
          </a:p>
        </p:txBody>
      </p:sp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3014" y="2421731"/>
            <a:ext cx="144661" cy="128588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2412495" y="2393156"/>
            <a:ext cx="17005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إيرادات الإعلانات داخل التطبيق</a:t>
            </a:r>
            <a:endParaRPr lang="en-US" sz="1013" dirty="0"/>
          </a:p>
        </p:txBody>
      </p:sp>
      <p:pic>
        <p:nvPicPr>
          <p:cNvPr id="2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9088" y="2721769"/>
            <a:ext cx="128588" cy="128588"/>
          </a:xfrm>
          <a:prstGeom prst="rect">
            <a:avLst/>
          </a:prstGeom>
        </p:spPr>
      </p:pic>
      <p:sp>
        <p:nvSpPr>
          <p:cNvPr id="29" name="Text 14"/>
          <p:cNvSpPr/>
          <p:nvPr/>
        </p:nvSpPr>
        <p:spPr>
          <a:xfrm>
            <a:off x="849660" y="2693194"/>
            <a:ext cx="32794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بيع البيانات الإحصائية (مع الحفاظ على خصوصية المستخدمين)</a:t>
            </a:r>
            <a:endParaRPr lang="en-US" sz="1013" dirty="0"/>
          </a:p>
        </p:txBody>
      </p:sp>
      <p:pic>
        <p:nvPicPr>
          <p:cNvPr id="3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625" y="3028950"/>
            <a:ext cx="3829050" cy="2143125"/>
          </a:xfrm>
          <a:prstGeom prst="rect">
            <a:avLst/>
          </a:prstGeom>
        </p:spPr>
      </p:pic>
      <p:sp>
        <p:nvSpPr>
          <p:cNvPr id="31" name="Shape 15"/>
          <p:cNvSpPr/>
          <p:nvPr/>
        </p:nvSpPr>
        <p:spPr>
          <a:xfrm>
            <a:off x="285750" y="5457825"/>
            <a:ext cx="4114800" cy="335756"/>
          </a:xfrm>
          <a:prstGeom prst="rect">
            <a:avLst/>
          </a:prstGeom>
          <a:solidFill>
            <a:srgbClr val="E8F5F3"/>
          </a:solidFill>
          <a:ln/>
        </p:spPr>
      </p:sp>
      <p:pic>
        <p:nvPicPr>
          <p:cNvPr id="3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80824" y="5561409"/>
            <a:ext cx="128588" cy="128588"/>
          </a:xfrm>
          <a:prstGeom prst="rect">
            <a:avLst/>
          </a:prstGeom>
        </p:spPr>
      </p:pic>
      <p:sp>
        <p:nvSpPr>
          <p:cNvPr id="33" name="Text 16"/>
          <p:cNvSpPr/>
          <p:nvPr/>
        </p:nvSpPr>
        <p:spPr>
          <a:xfrm>
            <a:off x="376889" y="5538192"/>
            <a:ext cx="37847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يتوقع تحقيق نقطة التعادل المالي خلال السنة الثانية من إطلاق المشروع</a:t>
            </a:r>
            <a:endParaRPr lang="en-US" sz="101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النموذج الأولي التجريبي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643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عرض واجهات التطبيق والميزات الرئيسية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743450" y="1285875"/>
            <a:ext cx="4114800" cy="42576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788" y="1471613"/>
            <a:ext cx="128588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33103" y="1428750"/>
            <a:ext cx="135368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واجهات المستخدم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288" y="1828800"/>
            <a:ext cx="2000250" cy="3571875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63" y="1828800"/>
            <a:ext cx="2000250" cy="357187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4743450" y="5686425"/>
            <a:ext cx="4114800" cy="428625"/>
          </a:xfrm>
          <a:prstGeom prst="rect">
            <a:avLst/>
          </a:prstGeom>
          <a:solidFill>
            <a:srgbClr val="E8F5F3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547" y="5829300"/>
            <a:ext cx="142875" cy="1428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125250" y="5802511"/>
            <a:ext cx="31854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125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النموذج الأولي جاهز للاختبار الميداني في ولاية سطيف</a:t>
            </a:r>
            <a:endParaRPr lang="en-US" sz="1125" dirty="0"/>
          </a:p>
        </p:txBody>
      </p:sp>
      <p:sp>
        <p:nvSpPr>
          <p:cNvPr id="13" name="Shape 6"/>
          <p:cNvSpPr/>
          <p:nvPr/>
        </p:nvSpPr>
        <p:spPr>
          <a:xfrm>
            <a:off x="285750" y="1285875"/>
            <a:ext cx="4114800" cy="305038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225" y="1471613"/>
            <a:ext cx="171450" cy="1714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823623" y="1428750"/>
            <a:ext cx="126260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الميزات الرئيسية</a:t>
            </a:r>
            <a:endParaRPr lang="en-US" sz="135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941" y="1821656"/>
            <a:ext cx="160734" cy="12858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196913" y="1793081"/>
            <a:ext cx="29000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تسجيل وإدارة حسابات المستخدمين (بائعين ومشترين)</a:t>
            </a:r>
            <a:endParaRPr lang="en-US" sz="1013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088" y="2121694"/>
            <a:ext cx="128588" cy="12858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169705" y="2093119"/>
            <a:ext cx="295938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إضافة عروض المواد القابلة للتدوير مع الصور والتفاصيل</a:t>
            </a:r>
            <a:endParaRPr lang="en-US" sz="1013" dirty="0"/>
          </a:p>
        </p:txBody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9088" y="2421731"/>
            <a:ext cx="128588" cy="128588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1651406" y="2393156"/>
            <a:ext cx="24776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البحث عن المواد حسب النوع، الموقع، والكمية</a:t>
            </a:r>
            <a:endParaRPr lang="en-US" sz="1013" dirty="0"/>
          </a:p>
        </p:txBody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3014" y="2721769"/>
            <a:ext cx="144661" cy="128588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900433" y="2693194"/>
            <a:ext cx="22125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تحديد المواقع الجغرافية للمواد المعروضة</a:t>
            </a:r>
            <a:endParaRPr lang="en-US" sz="1013" dirty="0"/>
          </a:p>
        </p:txBody>
      </p:sp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6941" y="3021806"/>
            <a:ext cx="160734" cy="128588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2052238" y="2993231"/>
            <a:ext cx="20447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محادثات بين البائعين والمشترين</a:t>
            </a:r>
            <a:endParaRPr lang="en-US" sz="1013" dirty="0"/>
          </a:p>
        </p:txBody>
      </p:sp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3014" y="3321844"/>
            <a:ext cx="144661" cy="128588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2280335" y="3293269"/>
            <a:ext cx="183267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تقييم وتعليقات للمستخدمين</a:t>
            </a:r>
            <a:endParaRPr lang="en-US" sz="1013" dirty="0"/>
          </a:p>
        </p:txBody>
      </p:sp>
      <p:pic>
        <p:nvPicPr>
          <p:cNvPr id="2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5161" y="3621881"/>
            <a:ext cx="112514" cy="128588"/>
          </a:xfrm>
          <a:prstGeom prst="rect">
            <a:avLst/>
          </a:prstGeom>
        </p:spPr>
      </p:pic>
      <p:sp>
        <p:nvSpPr>
          <p:cNvPr id="29" name="Text 14"/>
          <p:cNvSpPr/>
          <p:nvPr/>
        </p:nvSpPr>
        <p:spPr>
          <a:xfrm>
            <a:off x="2189252" y="3593306"/>
            <a:ext cx="195590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إشعارات للعروض الجديدة والرسائل</a:t>
            </a:r>
            <a:endParaRPr lang="en-US" sz="1013" dirty="0"/>
          </a:p>
        </p:txBody>
      </p:sp>
      <p:pic>
        <p:nvPicPr>
          <p:cNvPr id="3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9088" y="3921919"/>
            <a:ext cx="128588" cy="128588"/>
          </a:xfrm>
          <a:prstGeom prst="rect">
            <a:avLst/>
          </a:prstGeom>
        </p:spPr>
      </p:pic>
      <p:sp>
        <p:nvSpPr>
          <p:cNvPr id="31" name="Text 15"/>
          <p:cNvSpPr/>
          <p:nvPr/>
        </p:nvSpPr>
        <p:spPr>
          <a:xfrm>
            <a:off x="1946365" y="3893344"/>
            <a:ext cx="218272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إحصائيات وتقارير للمستخدمين المميزين</a:t>
            </a:r>
            <a:endParaRPr lang="en-US" sz="101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9794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المشكلة المعالجة والحل المقترح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743450" y="814388"/>
            <a:ext cx="4114800" cy="3807619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25" y="1000125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43818" y="957263"/>
            <a:ext cx="130010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E76F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المشكلة المعالجة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861" y="1350169"/>
            <a:ext cx="112514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86325" y="1321594"/>
            <a:ext cx="3716536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تراكم النفايات في المدن والمناطق السكنية وتأثيرها السلبي على البيئة والصحة العامة</a:t>
            </a:r>
            <a:endParaRPr lang="en-US" sz="1013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788" y="1843088"/>
            <a:ext cx="128588" cy="1285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22562" y="1814513"/>
            <a:ext cx="28642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عدم وجود نظام فعال لفرز وجمع المواد القابلة للتدوير</a:t>
            </a:r>
            <a:endParaRPr lang="en-US" sz="1013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641" y="2143125"/>
            <a:ext cx="160734" cy="12858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536323" y="2114550"/>
            <a:ext cx="301831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صعوبة التواصل بين جامعي النفايات ومراكز إعادة التدوير</a:t>
            </a:r>
            <a:endParaRPr lang="en-US" sz="1013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714" y="2443163"/>
            <a:ext cx="144661" cy="12858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377876" y="2414588"/>
            <a:ext cx="31928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هدر موارد اقتصادية قيمة يمكن إعادة استخدامها في الصناعة</a:t>
            </a:r>
            <a:endParaRPr lang="en-US" sz="1013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788" y="2743200"/>
            <a:ext cx="128588" cy="128588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5807785" y="2714625"/>
            <a:ext cx="277900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ضعف الوعي البيئي وثقافة إعادة التدوير في المجتمع</a:t>
            </a:r>
            <a:endParaRPr lang="en-US" sz="1013" dirty="0"/>
          </a:p>
        </p:txBody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25" y="3050381"/>
            <a:ext cx="3829050" cy="1428750"/>
          </a:xfrm>
          <a:prstGeom prst="rect">
            <a:avLst/>
          </a:prstGeom>
        </p:spPr>
      </p:pic>
      <p:sp>
        <p:nvSpPr>
          <p:cNvPr id="18" name="Shape 8"/>
          <p:cNvSpPr/>
          <p:nvPr/>
        </p:nvSpPr>
        <p:spPr>
          <a:xfrm>
            <a:off x="285750" y="814388"/>
            <a:ext cx="4114800" cy="36147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9088" y="1000125"/>
            <a:ext cx="128588" cy="17145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847413" y="957263"/>
            <a:ext cx="22816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الحل المقترح: تطبيق ريسايكل+</a:t>
            </a:r>
            <a:endParaRPr lang="en-US" sz="1350" dirty="0"/>
          </a:p>
        </p:txBody>
      </p:sp>
      <p:pic>
        <p:nvPicPr>
          <p:cNvPr id="2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1234" y="1350169"/>
            <a:ext cx="96441" cy="128588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1045192" y="1321594"/>
            <a:ext cx="311604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رقمية تربط بين جميع الأطراف المعنية بإعادة التدوير</a:t>
            </a:r>
            <a:endParaRPr lang="en-US" sz="1013" dirty="0"/>
          </a:p>
        </p:txBody>
      </p:sp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1234" y="1650206"/>
            <a:ext cx="96441" cy="128588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1242929" y="1621631"/>
            <a:ext cx="29183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تحديد مواقع المواد القابلة للتدوير وتسهيل عملية جمعها</a:t>
            </a:r>
            <a:endParaRPr lang="en-US" sz="1013" dirty="0"/>
          </a:p>
        </p:txBody>
      </p:sp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6941" y="1950244"/>
            <a:ext cx="160734" cy="128588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1308506" y="1921669"/>
            <a:ext cx="27884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تسهيل عمليات البيع والشراء بين البائعين والمشترين</a:t>
            </a:r>
            <a:endParaRPr lang="en-US" sz="1013" dirty="0"/>
          </a:p>
        </p:txBody>
      </p:sp>
      <p:pic>
        <p:nvPicPr>
          <p:cNvPr id="2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9088" y="2250281"/>
            <a:ext cx="128588" cy="128588"/>
          </a:xfrm>
          <a:prstGeom prst="rect">
            <a:avLst/>
          </a:prstGeom>
        </p:spPr>
      </p:pic>
      <p:sp>
        <p:nvSpPr>
          <p:cNvPr id="28" name="Text 13"/>
          <p:cNvSpPr/>
          <p:nvPr/>
        </p:nvSpPr>
        <p:spPr>
          <a:xfrm>
            <a:off x="1612116" y="2221706"/>
            <a:ext cx="251697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خلق فرص عمل جديدة وتحفيز الاقتصاد الدائري</a:t>
            </a:r>
            <a:endParaRPr lang="en-US" sz="1013" dirty="0"/>
          </a:p>
        </p:txBody>
      </p:sp>
      <p:pic>
        <p:nvPicPr>
          <p:cNvPr id="29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9088" y="2550319"/>
            <a:ext cx="128588" cy="128588"/>
          </a:xfrm>
          <a:prstGeom prst="rect">
            <a:avLst/>
          </a:prstGeom>
        </p:spPr>
      </p:pic>
      <p:sp>
        <p:nvSpPr>
          <p:cNvPr id="30" name="Text 14"/>
          <p:cNvSpPr/>
          <p:nvPr/>
        </p:nvSpPr>
        <p:spPr>
          <a:xfrm>
            <a:off x="1332226" y="2521744"/>
            <a:ext cx="279686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المساهمة في نشر الوعي البيئي وثقافة إعادة التدوير</a:t>
            </a:r>
            <a:endParaRPr lang="en-US" sz="1013" dirty="0"/>
          </a:p>
        </p:txBody>
      </p:sp>
      <p:pic>
        <p:nvPicPr>
          <p:cNvPr id="31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625" y="2857500"/>
            <a:ext cx="3829050" cy="1428750"/>
          </a:xfrm>
          <a:prstGeom prst="rect">
            <a:avLst/>
          </a:prstGeom>
        </p:spPr>
      </p:pic>
      <p:pic>
        <p:nvPicPr>
          <p:cNvPr id="3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3000" y="4907756"/>
            <a:ext cx="7715250" cy="17859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مقدمة المشروع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12715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14875" y="1228725"/>
            <a:ext cx="393620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تطبيق رقمي وسيط لتنظيم وتسهيل عمليات بيع وشراء المواد القابلة للتدوير والنفايات الإلكترونية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38" y="1928813"/>
            <a:ext cx="214313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14875" y="1885950"/>
            <a:ext cx="389334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يربط بين البائعين (جامعي النفايات والمؤسسات الصغيرة) والمشترين (معامل التدوير ومراكز المعالجة)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663" y="2586038"/>
            <a:ext cx="128588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14875" y="2543175"/>
            <a:ext cx="397906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واجهة مرنة لعرض المواد مع تفاصيل شاملة وموقع جغرافي وصور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663" y="3243263"/>
            <a:ext cx="128588" cy="1714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714875" y="3200400"/>
            <a:ext cx="397906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يبدأ تجريبيًا في ولاية سطيف مع نية التوسع التدريجي لتغطية جميع ولايات الوطن</a:t>
            </a:r>
            <a:endParaRPr lang="en-US" sz="13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3900488"/>
            <a:ext cx="171450" cy="17145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4714875" y="3857625"/>
            <a:ext cx="393620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يهدف للوصول إلى حصة سوقية بنسبة 35% من صفقات بيع المواد القابلة للتدوير خلال السنوات الخمس الأولى</a:t>
            </a:r>
            <a:endParaRPr lang="en-US" sz="135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094" y="1264444"/>
            <a:ext cx="3214688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القيم المقترحة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643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القيم المضافة التي يقدمها تطبيق "ريسايكل+" وتميزه عن المنافسين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743450" y="1428750"/>
            <a:ext cx="4114800" cy="7143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8286750" y="1571625"/>
            <a:ext cx="428625" cy="428625"/>
          </a:xfrm>
          <a:prstGeom prst="ellipse">
            <a:avLst/>
          </a:prstGeom>
          <a:solidFill>
            <a:srgbClr val="E8F5F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047" y="1685925"/>
            <a:ext cx="250031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886325" y="1571625"/>
            <a:ext cx="33289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سهولة إبرام صفقات بيع وشراء المواد القابلة للتدوير والاسترجاع</a:t>
            </a:r>
            <a:endParaRPr lang="en-US" sz="1125" dirty="0"/>
          </a:p>
        </p:txBody>
      </p:sp>
      <p:sp>
        <p:nvSpPr>
          <p:cNvPr id="9" name="Shape 5"/>
          <p:cNvSpPr/>
          <p:nvPr/>
        </p:nvSpPr>
        <p:spPr>
          <a:xfrm>
            <a:off x="285750" y="1428750"/>
            <a:ext cx="4114800" cy="7143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3829050" y="1571625"/>
            <a:ext cx="428625" cy="428625"/>
          </a:xfrm>
          <a:prstGeom prst="ellipse">
            <a:avLst/>
          </a:prstGeom>
          <a:solidFill>
            <a:srgbClr val="E8F5F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1685925"/>
            <a:ext cx="200025" cy="2000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87946" y="1678781"/>
            <a:ext cx="286966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السرعة في توفير الوقت والجهد للبائع والمشتري</a:t>
            </a:r>
            <a:endParaRPr lang="en-US" sz="1125" dirty="0"/>
          </a:p>
        </p:txBody>
      </p:sp>
      <p:sp>
        <p:nvSpPr>
          <p:cNvPr id="13" name="Shape 8"/>
          <p:cNvSpPr/>
          <p:nvPr/>
        </p:nvSpPr>
        <p:spPr>
          <a:xfrm>
            <a:off x="4743450" y="2286000"/>
            <a:ext cx="4114800" cy="7143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8286750" y="2428875"/>
            <a:ext cx="428625" cy="428625"/>
          </a:xfrm>
          <a:prstGeom prst="ellipse">
            <a:avLst/>
          </a:prstGeom>
          <a:solidFill>
            <a:srgbClr val="E8F5F3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548" y="2543175"/>
            <a:ext cx="225028" cy="20002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886325" y="2428875"/>
            <a:ext cx="33289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تقليل تكاليف إبرام صفقات البيع للطرفين (البائع والمشتري)</a:t>
            </a:r>
            <a:endParaRPr lang="en-US" sz="1125" dirty="0"/>
          </a:p>
        </p:txBody>
      </p:sp>
      <p:sp>
        <p:nvSpPr>
          <p:cNvPr id="17" name="Shape 11"/>
          <p:cNvSpPr/>
          <p:nvPr/>
        </p:nvSpPr>
        <p:spPr>
          <a:xfrm>
            <a:off x="285750" y="2286000"/>
            <a:ext cx="4114800" cy="7143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8" name="Shape 12"/>
          <p:cNvSpPr/>
          <p:nvPr/>
        </p:nvSpPr>
        <p:spPr>
          <a:xfrm>
            <a:off x="3829050" y="2428875"/>
            <a:ext cx="428625" cy="428625"/>
          </a:xfrm>
          <a:prstGeom prst="ellipse">
            <a:avLst/>
          </a:prstGeom>
          <a:solidFill>
            <a:srgbClr val="E8F5F3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3" y="2543175"/>
            <a:ext cx="150019" cy="20002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98999" y="2536031"/>
            <a:ext cx="30586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الحداثة، كونه تطبيقًا رقميًا يعتمد على أحدث التقنيات</a:t>
            </a:r>
            <a:endParaRPr lang="en-US" sz="1125" dirty="0"/>
          </a:p>
        </p:txBody>
      </p:sp>
      <p:sp>
        <p:nvSpPr>
          <p:cNvPr id="21" name="Shape 14"/>
          <p:cNvSpPr/>
          <p:nvPr/>
        </p:nvSpPr>
        <p:spPr>
          <a:xfrm>
            <a:off x="4743450" y="3143250"/>
            <a:ext cx="4114800" cy="7143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2" name="Shape 15"/>
          <p:cNvSpPr/>
          <p:nvPr/>
        </p:nvSpPr>
        <p:spPr>
          <a:xfrm>
            <a:off x="8286750" y="3286125"/>
            <a:ext cx="428625" cy="428625"/>
          </a:xfrm>
          <a:prstGeom prst="ellipse">
            <a:avLst/>
          </a:prstGeom>
          <a:solidFill>
            <a:srgbClr val="E8F5F3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050" y="3400425"/>
            <a:ext cx="200025" cy="200025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557600" y="3393281"/>
            <a:ext cx="16577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توفير دعم فني ثابت للزبائن</a:t>
            </a:r>
            <a:endParaRPr lang="en-US" sz="1125" dirty="0"/>
          </a:p>
        </p:txBody>
      </p:sp>
      <p:sp>
        <p:nvSpPr>
          <p:cNvPr id="25" name="Shape 17"/>
          <p:cNvSpPr/>
          <p:nvPr/>
        </p:nvSpPr>
        <p:spPr>
          <a:xfrm>
            <a:off x="285750" y="3143250"/>
            <a:ext cx="4114800" cy="7143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6" name="Shape 18"/>
          <p:cNvSpPr/>
          <p:nvPr/>
        </p:nvSpPr>
        <p:spPr>
          <a:xfrm>
            <a:off x="3829050" y="3286125"/>
            <a:ext cx="428625" cy="428625"/>
          </a:xfrm>
          <a:prstGeom prst="ellipse">
            <a:avLst/>
          </a:prstGeom>
          <a:solidFill>
            <a:srgbClr val="E8F5F3"/>
          </a:solidFill>
          <a:ln/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347" y="3400425"/>
            <a:ext cx="250031" cy="200025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428625" y="3286125"/>
            <a:ext cx="33289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فتح سوق جديدة وإدراج مواد حديثة مثل النفايات الإلكترونية والنفايات العضوية</a:t>
            </a:r>
            <a:endParaRPr lang="en-US" sz="11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506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فريق العمل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1571625" y="885825"/>
            <a:ext cx="6000750" cy="4179094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036219" y="1100138"/>
            <a:ext cx="1071563" cy="1071563"/>
          </a:xfrm>
          <a:prstGeom prst="ellipse">
            <a:avLst/>
          </a:prstGeom>
          <a:solidFill>
            <a:srgbClr val="E8F5F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1350169"/>
            <a:ext cx="571500" cy="571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85938" y="2314575"/>
            <a:ext cx="564356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575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سعاد دغداق</a:t>
            </a:r>
            <a:endParaRPr lang="en-US" sz="1575" dirty="0"/>
          </a:p>
        </p:txBody>
      </p:sp>
      <p:sp>
        <p:nvSpPr>
          <p:cNvPr id="8" name="Text 4"/>
          <p:cNvSpPr/>
          <p:nvPr/>
        </p:nvSpPr>
        <p:spPr>
          <a:xfrm>
            <a:off x="1785938" y="2721769"/>
            <a:ext cx="5643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238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طالبة السنة الثانية ماستر، تخصص صحة وسكان</a:t>
            </a:r>
            <a:endParaRPr lang="en-US" sz="1238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88" y="3207544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81411" y="3171825"/>
            <a:ext cx="20980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125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جامعة محمد لمين دباغين سطيف 2</a:t>
            </a:r>
            <a:endParaRPr lang="en-US" sz="1125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469" y="3636169"/>
            <a:ext cx="178594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85938" y="3493294"/>
            <a:ext cx="53578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125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شهادة ليسانس في علوم الاقتصاد والتسيير، تخصص محاسبة من جامعة الجزائر 3 دالي إبراهيم</a:t>
            </a:r>
            <a:endParaRPr lang="en-US" sz="1125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188" y="4064794"/>
            <a:ext cx="142875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262224" y="4029075"/>
            <a:ext cx="291724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125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دورات في مجالات: التسويق، المحاسبة، والإحصاء</a:t>
            </a:r>
            <a:endParaRPr lang="en-US" sz="1125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188" y="4386263"/>
            <a:ext cx="142875" cy="14287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201460" y="4350544"/>
            <a:ext cx="397800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125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خبرة مهنية في مجال إدارة المؤسسات الاقتصادية العمومية والخاصة</a:t>
            </a:r>
            <a:endParaRPr lang="en-US" sz="11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الجدول الزمني للمشروع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643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المراحل الرئيسية لتنفيذ مشروع "ريسايكل+"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8001000" y="1285875"/>
            <a:ext cx="857250" cy="700088"/>
          </a:xfrm>
          <a:prstGeom prst="rect">
            <a:avLst/>
          </a:prstGeom>
          <a:solidFill>
            <a:srgbClr val="2A9D8F"/>
          </a:solidFill>
          <a:ln/>
        </p:spPr>
      </p:sp>
      <p:sp>
        <p:nvSpPr>
          <p:cNvPr id="6" name="Text 3"/>
          <p:cNvSpPr/>
          <p:nvPr/>
        </p:nvSpPr>
        <p:spPr>
          <a:xfrm>
            <a:off x="8001000" y="1285875"/>
            <a:ext cx="928688" cy="70008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الربع الأول</a:t>
            </a:r>
            <a:endParaRPr lang="en-US" sz="1125" dirty="0"/>
          </a:p>
        </p:txBody>
      </p:sp>
      <p:sp>
        <p:nvSpPr>
          <p:cNvPr id="7" name="Shape 4"/>
          <p:cNvSpPr/>
          <p:nvPr/>
        </p:nvSpPr>
        <p:spPr>
          <a:xfrm>
            <a:off x="5542545" y="1285875"/>
            <a:ext cx="2315580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69" y="1385888"/>
            <a:ext cx="114300" cy="1143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9702" y="1357313"/>
            <a:ext cx="20012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دراسة السوق واحتياجات الفئة المستهدفة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3412061" y="1285875"/>
            <a:ext cx="2059046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77" y="1385888"/>
            <a:ext cx="142875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519218" y="1357313"/>
            <a:ext cx="17161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دراسة الجوانب القانونية والتشريعية</a:t>
            </a:r>
            <a:endParaRPr lang="en-US" sz="900" dirty="0"/>
          </a:p>
        </p:txBody>
      </p:sp>
      <p:sp>
        <p:nvSpPr>
          <p:cNvPr id="13" name="Shape 8"/>
          <p:cNvSpPr/>
          <p:nvPr/>
        </p:nvSpPr>
        <p:spPr>
          <a:xfrm>
            <a:off x="1026328" y="1285875"/>
            <a:ext cx="2314296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743" y="1385888"/>
            <a:ext cx="85725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33484" y="1357313"/>
            <a:ext cx="20285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إعداد خطة عمل مفصلة وجدول مالي أولي</a:t>
            </a:r>
            <a:endParaRPr lang="en-US" sz="900" dirty="0"/>
          </a:p>
        </p:txBody>
      </p:sp>
      <p:sp>
        <p:nvSpPr>
          <p:cNvPr id="16" name="Shape 10"/>
          <p:cNvSpPr/>
          <p:nvPr/>
        </p:nvSpPr>
        <p:spPr>
          <a:xfrm>
            <a:off x="5596151" y="1671638"/>
            <a:ext cx="2261974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669" y="1771650"/>
            <a:ext cx="114300" cy="1143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703308" y="1743075"/>
            <a:ext cx="19476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تصميم واجهة وتجربة المستخدم (UI/UX)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3740702" y="1671638"/>
            <a:ext cx="1784012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683" y="1771650"/>
            <a:ext cx="142875" cy="1143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847858" y="1743075"/>
            <a:ext cx="1441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تطوير النموذج الأولي للتطبيق</a:t>
            </a:r>
            <a:endParaRPr lang="en-US" sz="900" dirty="0"/>
          </a:p>
        </p:txBody>
      </p:sp>
      <p:sp>
        <p:nvSpPr>
          <p:cNvPr id="22" name="Shape 14"/>
          <p:cNvSpPr/>
          <p:nvPr/>
        </p:nvSpPr>
        <p:spPr>
          <a:xfrm>
            <a:off x="8001000" y="2128838"/>
            <a:ext cx="857250" cy="700088"/>
          </a:xfrm>
          <a:prstGeom prst="rect">
            <a:avLst/>
          </a:prstGeom>
          <a:solidFill>
            <a:srgbClr val="2A9D8F"/>
          </a:solidFill>
          <a:ln/>
        </p:spPr>
      </p:sp>
      <p:sp>
        <p:nvSpPr>
          <p:cNvPr id="23" name="Text 15"/>
          <p:cNvSpPr/>
          <p:nvPr/>
        </p:nvSpPr>
        <p:spPr>
          <a:xfrm>
            <a:off x="8001000" y="2128838"/>
            <a:ext cx="928688" cy="70008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الربع الثاني</a:t>
            </a:r>
            <a:endParaRPr lang="en-US" sz="1125" dirty="0"/>
          </a:p>
        </p:txBody>
      </p:sp>
      <p:sp>
        <p:nvSpPr>
          <p:cNvPr id="24" name="Shape 16"/>
          <p:cNvSpPr/>
          <p:nvPr/>
        </p:nvSpPr>
        <p:spPr>
          <a:xfrm>
            <a:off x="5915165" y="2128838"/>
            <a:ext cx="1942960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669" y="2228850"/>
            <a:ext cx="114300" cy="11430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6022321" y="2200275"/>
            <a:ext cx="162863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استكمال تصميم واجهة المستخدم</a:t>
            </a:r>
            <a:endParaRPr lang="en-US" sz="900" dirty="0"/>
          </a:p>
        </p:txBody>
      </p:sp>
      <p:sp>
        <p:nvSpPr>
          <p:cNvPr id="27" name="Shape 18"/>
          <p:cNvSpPr/>
          <p:nvPr/>
        </p:nvSpPr>
        <p:spPr>
          <a:xfrm>
            <a:off x="4013281" y="2128838"/>
            <a:ext cx="1830446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3696" y="2228850"/>
            <a:ext cx="142875" cy="11430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4120437" y="2200275"/>
            <a:ext cx="14875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استكمال تطوير النموذج الأولي</a:t>
            </a:r>
            <a:endParaRPr lang="en-US" sz="900" dirty="0"/>
          </a:p>
        </p:txBody>
      </p:sp>
      <p:sp>
        <p:nvSpPr>
          <p:cNvPr id="30" name="Shape 20"/>
          <p:cNvSpPr/>
          <p:nvPr/>
        </p:nvSpPr>
        <p:spPr>
          <a:xfrm>
            <a:off x="2217520" y="2128838"/>
            <a:ext cx="1724323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1812" y="2228850"/>
            <a:ext cx="142875" cy="114300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2324677" y="2200275"/>
            <a:ext cx="138142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برمجة النسخة الأولية (MVP)</a:t>
            </a:r>
            <a:endParaRPr lang="en-US" sz="900" dirty="0"/>
          </a:p>
        </p:txBody>
      </p:sp>
      <p:sp>
        <p:nvSpPr>
          <p:cNvPr id="33" name="Shape 22"/>
          <p:cNvSpPr/>
          <p:nvPr/>
        </p:nvSpPr>
        <p:spPr>
          <a:xfrm>
            <a:off x="5222360" y="2514600"/>
            <a:ext cx="2635765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5244" y="2614613"/>
            <a:ext cx="85725" cy="114300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5329517" y="2586038"/>
            <a:ext cx="23500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دمج أنظمة تحديد الموقع الجغرافي والبحث الذكي</a:t>
            </a:r>
            <a:endParaRPr lang="en-US" sz="900" dirty="0"/>
          </a:p>
        </p:txBody>
      </p:sp>
      <p:sp>
        <p:nvSpPr>
          <p:cNvPr id="36" name="Shape 24"/>
          <p:cNvSpPr/>
          <p:nvPr/>
        </p:nvSpPr>
        <p:spPr>
          <a:xfrm>
            <a:off x="2969261" y="2514600"/>
            <a:ext cx="2181662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3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9467" y="2614613"/>
            <a:ext cx="114300" cy="114300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3076417" y="2586038"/>
            <a:ext cx="18673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اختبار داخلي للتطبيق (Alpha Testing)</a:t>
            </a:r>
            <a:endParaRPr lang="en-US" sz="900" dirty="0"/>
          </a:p>
        </p:txBody>
      </p:sp>
      <p:sp>
        <p:nvSpPr>
          <p:cNvPr id="39" name="Shape 26"/>
          <p:cNvSpPr/>
          <p:nvPr/>
        </p:nvSpPr>
        <p:spPr>
          <a:xfrm>
            <a:off x="8001000" y="2971800"/>
            <a:ext cx="857250" cy="700088"/>
          </a:xfrm>
          <a:prstGeom prst="rect">
            <a:avLst/>
          </a:prstGeom>
          <a:solidFill>
            <a:srgbClr val="2A9D8F"/>
          </a:solidFill>
          <a:ln/>
        </p:spPr>
      </p:sp>
      <p:sp>
        <p:nvSpPr>
          <p:cNvPr id="40" name="Text 27"/>
          <p:cNvSpPr/>
          <p:nvPr/>
        </p:nvSpPr>
        <p:spPr>
          <a:xfrm>
            <a:off x="8001000" y="2971800"/>
            <a:ext cx="928688" cy="70008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الربع الثالث</a:t>
            </a:r>
            <a:endParaRPr lang="en-US" sz="1125" dirty="0"/>
          </a:p>
        </p:txBody>
      </p:sp>
      <p:sp>
        <p:nvSpPr>
          <p:cNvPr id="41" name="Shape 28"/>
          <p:cNvSpPr/>
          <p:nvPr/>
        </p:nvSpPr>
        <p:spPr>
          <a:xfrm>
            <a:off x="6033036" y="2971800"/>
            <a:ext cx="1825089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4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8094" y="3071813"/>
            <a:ext cx="142875" cy="114300"/>
          </a:xfrm>
          <a:prstGeom prst="rect">
            <a:avLst/>
          </a:prstGeom>
        </p:spPr>
      </p:pic>
      <p:sp>
        <p:nvSpPr>
          <p:cNvPr id="43" name="Text 29"/>
          <p:cNvSpPr/>
          <p:nvPr/>
        </p:nvSpPr>
        <p:spPr>
          <a:xfrm>
            <a:off x="6140193" y="3043238"/>
            <a:ext cx="14821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استكمال برمجة النسخة الأولية</a:t>
            </a:r>
            <a:endParaRPr lang="en-US" sz="900" dirty="0"/>
          </a:p>
        </p:txBody>
      </p:sp>
      <p:sp>
        <p:nvSpPr>
          <p:cNvPr id="44" name="Shape 30"/>
          <p:cNvSpPr/>
          <p:nvPr/>
        </p:nvSpPr>
        <p:spPr>
          <a:xfrm>
            <a:off x="4035354" y="2971800"/>
            <a:ext cx="1926245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4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8718" y="3071813"/>
            <a:ext cx="85725" cy="114300"/>
          </a:xfrm>
          <a:prstGeom prst="rect">
            <a:avLst/>
          </a:prstGeom>
        </p:spPr>
      </p:pic>
      <p:sp>
        <p:nvSpPr>
          <p:cNvPr id="46" name="Text 31"/>
          <p:cNvSpPr/>
          <p:nvPr/>
        </p:nvSpPr>
        <p:spPr>
          <a:xfrm>
            <a:off x="4142510" y="3043238"/>
            <a:ext cx="16404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استكمال دمج أنظمة تحديد الموقع</a:t>
            </a:r>
            <a:endParaRPr lang="en-US" sz="900" dirty="0"/>
          </a:p>
        </p:txBody>
      </p:sp>
      <p:sp>
        <p:nvSpPr>
          <p:cNvPr id="47" name="Shape 32"/>
          <p:cNvSpPr/>
          <p:nvPr/>
        </p:nvSpPr>
        <p:spPr>
          <a:xfrm>
            <a:off x="1815071" y="2971800"/>
            <a:ext cx="2148846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4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3885" y="3071813"/>
            <a:ext cx="142875" cy="114300"/>
          </a:xfrm>
          <a:prstGeom prst="rect">
            <a:avLst/>
          </a:prstGeom>
        </p:spPr>
      </p:pic>
      <p:sp>
        <p:nvSpPr>
          <p:cNvPr id="49" name="Text 33"/>
          <p:cNvSpPr/>
          <p:nvPr/>
        </p:nvSpPr>
        <p:spPr>
          <a:xfrm>
            <a:off x="1922227" y="3043238"/>
            <a:ext cx="18059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اختبار ميداني محدود في ولاية سطيف</a:t>
            </a:r>
            <a:endParaRPr lang="en-US" sz="900" dirty="0"/>
          </a:p>
        </p:txBody>
      </p:sp>
      <p:sp>
        <p:nvSpPr>
          <p:cNvPr id="50" name="Shape 34"/>
          <p:cNvSpPr/>
          <p:nvPr/>
        </p:nvSpPr>
        <p:spPr>
          <a:xfrm>
            <a:off x="5733641" y="3357563"/>
            <a:ext cx="2124484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51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8094" y="3457575"/>
            <a:ext cx="142875" cy="114300"/>
          </a:xfrm>
          <a:prstGeom prst="rect">
            <a:avLst/>
          </a:prstGeom>
        </p:spPr>
      </p:pic>
      <p:sp>
        <p:nvSpPr>
          <p:cNvPr id="52" name="Text 35"/>
          <p:cNvSpPr/>
          <p:nvPr/>
        </p:nvSpPr>
        <p:spPr>
          <a:xfrm>
            <a:off x="5840797" y="3429000"/>
            <a:ext cx="17815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جمع التغذية الراجعة وإجراء التعديلات</a:t>
            </a:r>
            <a:endParaRPr lang="en-US" sz="900" dirty="0"/>
          </a:p>
        </p:txBody>
      </p:sp>
      <p:sp>
        <p:nvSpPr>
          <p:cNvPr id="53" name="Shape 36"/>
          <p:cNvSpPr/>
          <p:nvPr/>
        </p:nvSpPr>
        <p:spPr>
          <a:xfrm>
            <a:off x="3659163" y="3357563"/>
            <a:ext cx="2003041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5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0747" y="3457575"/>
            <a:ext cx="114300" cy="114300"/>
          </a:xfrm>
          <a:prstGeom prst="rect">
            <a:avLst/>
          </a:prstGeom>
        </p:spPr>
      </p:pic>
      <p:sp>
        <p:nvSpPr>
          <p:cNvPr id="55" name="Text 37"/>
          <p:cNvSpPr/>
          <p:nvPr/>
        </p:nvSpPr>
        <p:spPr>
          <a:xfrm>
            <a:off x="3766319" y="3429000"/>
            <a:ext cx="16887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إطلاق النسخة الرسمية في سطيف</a:t>
            </a:r>
            <a:endParaRPr lang="en-US" sz="900" dirty="0"/>
          </a:p>
        </p:txBody>
      </p:sp>
      <p:sp>
        <p:nvSpPr>
          <p:cNvPr id="56" name="Shape 38"/>
          <p:cNvSpPr/>
          <p:nvPr/>
        </p:nvSpPr>
        <p:spPr>
          <a:xfrm>
            <a:off x="8001000" y="3814763"/>
            <a:ext cx="857250" cy="700088"/>
          </a:xfrm>
          <a:prstGeom prst="rect">
            <a:avLst/>
          </a:prstGeom>
          <a:solidFill>
            <a:srgbClr val="2A9D8F"/>
          </a:solidFill>
          <a:ln/>
        </p:spPr>
      </p:sp>
      <p:sp>
        <p:nvSpPr>
          <p:cNvPr id="57" name="Text 39"/>
          <p:cNvSpPr/>
          <p:nvPr/>
        </p:nvSpPr>
        <p:spPr>
          <a:xfrm>
            <a:off x="8001000" y="3814763"/>
            <a:ext cx="928688" cy="70008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الربع الرابع</a:t>
            </a:r>
            <a:endParaRPr lang="en-US" sz="1125" dirty="0"/>
          </a:p>
        </p:txBody>
      </p:sp>
      <p:sp>
        <p:nvSpPr>
          <p:cNvPr id="58" name="Shape 40"/>
          <p:cNvSpPr/>
          <p:nvPr/>
        </p:nvSpPr>
        <p:spPr>
          <a:xfrm>
            <a:off x="5662203" y="3814763"/>
            <a:ext cx="2195922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59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6669" y="3914775"/>
            <a:ext cx="114300" cy="114300"/>
          </a:xfrm>
          <a:prstGeom prst="rect">
            <a:avLst/>
          </a:prstGeom>
        </p:spPr>
      </p:pic>
      <p:sp>
        <p:nvSpPr>
          <p:cNvPr id="60" name="Text 41"/>
          <p:cNvSpPr/>
          <p:nvPr/>
        </p:nvSpPr>
        <p:spPr>
          <a:xfrm>
            <a:off x="5769359" y="3886200"/>
            <a:ext cx="188159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حملات على شبكات التواصل الاجتماعي</a:t>
            </a:r>
            <a:endParaRPr lang="en-US" sz="900" dirty="0"/>
          </a:p>
        </p:txBody>
      </p:sp>
      <p:sp>
        <p:nvSpPr>
          <p:cNvPr id="61" name="Shape 42"/>
          <p:cNvSpPr/>
          <p:nvPr/>
        </p:nvSpPr>
        <p:spPr>
          <a:xfrm>
            <a:off x="3764533" y="3814763"/>
            <a:ext cx="1826233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62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83597" y="3914775"/>
            <a:ext cx="100013" cy="114300"/>
          </a:xfrm>
          <a:prstGeom prst="rect">
            <a:avLst/>
          </a:prstGeom>
        </p:spPr>
      </p:pic>
      <p:sp>
        <p:nvSpPr>
          <p:cNvPr id="63" name="Text 43"/>
          <p:cNvSpPr/>
          <p:nvPr/>
        </p:nvSpPr>
        <p:spPr>
          <a:xfrm>
            <a:off x="3871689" y="3886200"/>
            <a:ext cx="15261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إعداد محتوى توعوي عن التدوير</a:t>
            </a:r>
            <a:endParaRPr lang="en-US" sz="900" dirty="0"/>
          </a:p>
        </p:txBody>
      </p:sp>
      <p:sp>
        <p:nvSpPr>
          <p:cNvPr id="64" name="Shape 44"/>
          <p:cNvSpPr/>
          <p:nvPr/>
        </p:nvSpPr>
        <p:spPr>
          <a:xfrm>
            <a:off x="2030527" y="3814763"/>
            <a:ext cx="1662568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65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43064" y="3914775"/>
            <a:ext cx="142875" cy="114300"/>
          </a:xfrm>
          <a:prstGeom prst="rect">
            <a:avLst/>
          </a:prstGeom>
        </p:spPr>
      </p:pic>
      <p:sp>
        <p:nvSpPr>
          <p:cNvPr id="66" name="Text 45"/>
          <p:cNvSpPr/>
          <p:nvPr/>
        </p:nvSpPr>
        <p:spPr>
          <a:xfrm>
            <a:off x="2137683" y="3886200"/>
            <a:ext cx="131966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توقيع اتفاقيات تعاون محلية</a:t>
            </a:r>
            <a:endParaRPr lang="en-US" sz="900" dirty="0"/>
          </a:p>
        </p:txBody>
      </p:sp>
      <p:sp>
        <p:nvSpPr>
          <p:cNvPr id="67" name="Shape 46"/>
          <p:cNvSpPr/>
          <p:nvPr/>
        </p:nvSpPr>
        <p:spPr>
          <a:xfrm>
            <a:off x="375103" y="3814763"/>
            <a:ext cx="1583987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68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37633" y="3914775"/>
            <a:ext cx="114300" cy="114300"/>
          </a:xfrm>
          <a:prstGeom prst="rect">
            <a:avLst/>
          </a:prstGeom>
        </p:spPr>
      </p:pic>
      <p:sp>
        <p:nvSpPr>
          <p:cNvPr id="69" name="Text 47"/>
          <p:cNvSpPr/>
          <p:nvPr/>
        </p:nvSpPr>
        <p:spPr>
          <a:xfrm>
            <a:off x="482259" y="3886200"/>
            <a:ext cx="12696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تنظيم عملية خدمة الزبائن</a:t>
            </a:r>
            <a:endParaRPr lang="en-US" sz="900" dirty="0"/>
          </a:p>
        </p:txBody>
      </p:sp>
      <p:sp>
        <p:nvSpPr>
          <p:cNvPr id="70" name="Shape 48"/>
          <p:cNvSpPr/>
          <p:nvPr/>
        </p:nvSpPr>
        <p:spPr>
          <a:xfrm>
            <a:off x="5935452" y="4200525"/>
            <a:ext cx="1922673" cy="3143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71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36669" y="4300538"/>
            <a:ext cx="114300" cy="114300"/>
          </a:xfrm>
          <a:prstGeom prst="rect">
            <a:avLst/>
          </a:prstGeom>
        </p:spPr>
      </p:pic>
      <p:sp>
        <p:nvSpPr>
          <p:cNvPr id="72" name="Text 49"/>
          <p:cNvSpPr/>
          <p:nvPr/>
        </p:nvSpPr>
        <p:spPr>
          <a:xfrm>
            <a:off x="6042608" y="4271963"/>
            <a:ext cx="16083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تقييم شامل للمشروع نهاية السنة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0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تحليل السوق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743450" y="885825"/>
            <a:ext cx="4114800" cy="41862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94" y="1071563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38473" y="1028700"/>
            <a:ext cx="118402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السوق المحتمل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788" y="1421606"/>
            <a:ext cx="128588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57791" y="1393031"/>
            <a:ext cx="272899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الأسر والمنازل التي تنتج نفايات منزلية قابلة للتدوير</a:t>
            </a:r>
            <a:endParaRPr lang="en-US" sz="1013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788" y="1685925"/>
            <a:ext cx="128588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21545" y="1657350"/>
            <a:ext cx="296524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المؤسسات الصغيرة والمتوسطة التي تنتج نفايات تغليف</a:t>
            </a:r>
            <a:endParaRPr lang="en-US" sz="1013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075" y="1950244"/>
            <a:ext cx="114300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565679" y="1921669"/>
            <a:ext cx="303539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المدارس والجامعات كمصدر للنفايات الورقية والإلكترونية</a:t>
            </a:r>
            <a:endParaRPr lang="en-US" sz="1013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5363" y="2214563"/>
            <a:ext cx="100013" cy="1143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301485" y="2185988"/>
            <a:ext cx="23138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مستثمرون ناشئون في قطاع البيئة والتدوير</a:t>
            </a:r>
            <a:endParaRPr lang="en-US" sz="1013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788" y="2478881"/>
            <a:ext cx="128588" cy="11430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5898366" y="2450306"/>
            <a:ext cx="268842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مؤسسات صناعية تستعمل مواد مدورة كمواد أولية</a:t>
            </a:r>
            <a:endParaRPr lang="en-US" sz="1013" dirty="0"/>
          </a:p>
        </p:txBody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1075" y="2743200"/>
            <a:ext cx="114300" cy="1143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5996090" y="2714625"/>
            <a:ext cx="26049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جمعيات ومؤسسات بيئية تستعمل المواد المدورة</a:t>
            </a:r>
            <a:endParaRPr lang="en-US" sz="1013" dirty="0"/>
          </a:p>
        </p:txBody>
      </p:sp>
      <p:sp>
        <p:nvSpPr>
          <p:cNvPr id="19" name="Shape 9"/>
          <p:cNvSpPr/>
          <p:nvPr/>
        </p:nvSpPr>
        <p:spPr>
          <a:xfrm>
            <a:off x="285750" y="885825"/>
            <a:ext cx="4114800" cy="41862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6225" y="1071563"/>
            <a:ext cx="171450" cy="17145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1989283" y="1028700"/>
            <a:ext cx="209694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السوق المستهدف (الشريحة)</a:t>
            </a:r>
            <a:endParaRPr lang="en-US" sz="1350" dirty="0"/>
          </a:p>
        </p:txBody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1421606"/>
            <a:ext cx="142875" cy="11430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2125098" y="1393031"/>
            <a:ext cx="198970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جامعو النفايات (القطاع غير الرسمي)</a:t>
            </a:r>
            <a:endParaRPr lang="en-US" sz="1013" dirty="0"/>
          </a:p>
        </p:txBody>
      </p:sp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1950" y="1685925"/>
            <a:ext cx="85725" cy="114300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2587516" y="1657350"/>
            <a:ext cx="15844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مؤسسات جمع وفرز النفايات</a:t>
            </a:r>
            <a:endParaRPr lang="en-US" sz="1013" dirty="0"/>
          </a:p>
        </p:txBody>
      </p:sp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1950244"/>
            <a:ext cx="142875" cy="114300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1965229" y="1921669"/>
            <a:ext cx="214957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الأفراد الذين ينتجون نفايات قابلة للتدوير</a:t>
            </a:r>
            <a:endParaRPr lang="en-US" sz="1013" dirty="0"/>
          </a:p>
        </p:txBody>
      </p:sp>
      <p:pic>
        <p:nvPicPr>
          <p:cNvPr id="2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3375" y="2214563"/>
            <a:ext cx="114300" cy="114300"/>
          </a:xfrm>
          <a:prstGeom prst="rect">
            <a:avLst/>
          </a:prstGeom>
        </p:spPr>
      </p:pic>
      <p:sp>
        <p:nvSpPr>
          <p:cNvPr id="29" name="Text 14"/>
          <p:cNvSpPr/>
          <p:nvPr/>
        </p:nvSpPr>
        <p:spPr>
          <a:xfrm>
            <a:off x="2632165" y="2185988"/>
            <a:ext cx="151121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مراكز ومعامل إعادة التدوير</a:t>
            </a:r>
            <a:endParaRPr lang="en-US" sz="1013" dirty="0"/>
          </a:p>
        </p:txBody>
      </p:sp>
      <p:pic>
        <p:nvPicPr>
          <p:cNvPr id="3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9088" y="2478881"/>
            <a:ext cx="128588" cy="114300"/>
          </a:xfrm>
          <a:prstGeom prst="rect">
            <a:avLst/>
          </a:prstGeom>
        </p:spPr>
      </p:pic>
      <p:sp>
        <p:nvSpPr>
          <p:cNvPr id="31" name="Text 15"/>
          <p:cNvSpPr/>
          <p:nvPr/>
        </p:nvSpPr>
        <p:spPr>
          <a:xfrm>
            <a:off x="2021737" y="2450306"/>
            <a:ext cx="21073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13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مصانع تحويل المواد (بلاستيك، معادن...)</a:t>
            </a:r>
            <a:endParaRPr lang="en-US" sz="1013" dirty="0"/>
          </a:p>
        </p:txBody>
      </p:sp>
      <p:pic>
        <p:nvPicPr>
          <p:cNvPr id="3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625" y="2786063"/>
            <a:ext cx="382905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تحليل المنافسة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643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المنافسون المباشرون وغير المباشرين في سوق إعادة التدوير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743450" y="1285875"/>
            <a:ext cx="4114800" cy="276463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94" y="1471613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00918" y="1428750"/>
            <a:ext cx="16215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المنافسون المباشرون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34" y="1835944"/>
            <a:ext cx="96441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19144" y="1793081"/>
            <a:ext cx="9997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Revadex</a:t>
            </a:r>
            <a:endParaRPr lang="en-US" sz="1125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075" y="2118122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78257" y="2078831"/>
            <a:ext cx="63710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القوة</a:t>
            </a:r>
            <a:endParaRPr lang="en-US" sz="1013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363" y="2357438"/>
            <a:ext cx="100013" cy="1000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374275" y="2328863"/>
            <a:ext cx="1255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أول سوق رقمي متخصص</a:t>
            </a:r>
            <a:endParaRPr lang="en-US" sz="9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5363" y="2564606"/>
            <a:ext cx="100013" cy="10001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349272" y="2536031"/>
            <a:ext cx="1280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يدعم تصنيف أجزاء التدوير</a:t>
            </a:r>
            <a:endParaRPr lang="en-US" sz="90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950" y="2118122"/>
            <a:ext cx="114300" cy="1143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5878190" y="2078831"/>
            <a:ext cx="74604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E76F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الضعف</a:t>
            </a:r>
            <a:endParaRPr lang="en-US" sz="1013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1742" y="2357438"/>
            <a:ext cx="62508" cy="100013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5140905" y="2328863"/>
            <a:ext cx="15351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تركيز على القطاع التجاري فقط</a:t>
            </a:r>
            <a:endParaRPr lang="en-US" sz="900" dirty="0"/>
          </a:p>
        </p:txBody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742" y="2564606"/>
            <a:ext cx="62508" cy="100013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5606393" y="2536031"/>
            <a:ext cx="10696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يفتقر لنظام تنبيه ذكي</a:t>
            </a:r>
            <a:endParaRPr lang="en-US" sz="900" dirty="0"/>
          </a:p>
        </p:txBody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6788" y="2893219"/>
            <a:ext cx="128588" cy="128588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6480358" y="2850356"/>
            <a:ext cx="210643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مبادرة بريد الجزائر Barid Recycle</a:t>
            </a:r>
            <a:endParaRPr lang="en-US" sz="1125" dirty="0"/>
          </a:p>
        </p:txBody>
      </p:sp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075" y="3175397"/>
            <a:ext cx="114300" cy="114300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7978257" y="3136106"/>
            <a:ext cx="63710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القوة</a:t>
            </a:r>
            <a:endParaRPr lang="en-US" sz="1013" dirty="0"/>
          </a:p>
        </p:txBody>
      </p:sp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5363" y="3414713"/>
            <a:ext cx="100013" cy="100013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7983782" y="3386138"/>
            <a:ext cx="64586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دعم حكومي</a:t>
            </a:r>
            <a:endParaRPr lang="en-US" sz="900" dirty="0"/>
          </a:p>
        </p:txBody>
      </p:sp>
      <p:pic>
        <p:nvPicPr>
          <p:cNvPr id="2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5363" y="3621881"/>
            <a:ext cx="100013" cy="100013"/>
          </a:xfrm>
          <a:prstGeom prst="rect">
            <a:avLst/>
          </a:prstGeom>
        </p:spPr>
      </p:pic>
      <p:sp>
        <p:nvSpPr>
          <p:cNvPr id="29" name="Text 14"/>
          <p:cNvSpPr/>
          <p:nvPr/>
        </p:nvSpPr>
        <p:spPr>
          <a:xfrm>
            <a:off x="7541512" y="3593306"/>
            <a:ext cx="10881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تجربة لوجستية واسعة</a:t>
            </a:r>
            <a:endParaRPr lang="en-US" sz="900" dirty="0"/>
          </a:p>
        </p:txBody>
      </p:sp>
      <p:pic>
        <p:nvPicPr>
          <p:cNvPr id="3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9950" y="3175397"/>
            <a:ext cx="114300" cy="114300"/>
          </a:xfrm>
          <a:prstGeom prst="rect">
            <a:avLst/>
          </a:prstGeom>
        </p:spPr>
      </p:pic>
      <p:sp>
        <p:nvSpPr>
          <p:cNvPr id="31" name="Text 15"/>
          <p:cNvSpPr/>
          <p:nvPr/>
        </p:nvSpPr>
        <p:spPr>
          <a:xfrm>
            <a:off x="5878190" y="3136106"/>
            <a:ext cx="74604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E76F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الضعف</a:t>
            </a:r>
            <a:endParaRPr lang="en-US" sz="1013" dirty="0"/>
          </a:p>
        </p:txBody>
      </p:sp>
      <p:pic>
        <p:nvPicPr>
          <p:cNvPr id="3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1742" y="3414713"/>
            <a:ext cx="62508" cy="100013"/>
          </a:xfrm>
          <a:prstGeom prst="rect">
            <a:avLst/>
          </a:prstGeom>
        </p:spPr>
      </p:pic>
      <p:sp>
        <p:nvSpPr>
          <p:cNvPr id="33" name="Text 16"/>
          <p:cNvSpPr/>
          <p:nvPr/>
        </p:nvSpPr>
        <p:spPr>
          <a:xfrm>
            <a:off x="5095615" y="3386138"/>
            <a:ext cx="15804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مقتصرة على النفايات الإلكترونية</a:t>
            </a:r>
            <a:endParaRPr lang="en-US" sz="900" dirty="0"/>
          </a:p>
        </p:txBody>
      </p:sp>
      <p:pic>
        <p:nvPicPr>
          <p:cNvPr id="3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61742" y="3621881"/>
            <a:ext cx="62508" cy="100013"/>
          </a:xfrm>
          <a:prstGeom prst="rect">
            <a:avLst/>
          </a:prstGeom>
        </p:spPr>
      </p:pic>
      <p:sp>
        <p:nvSpPr>
          <p:cNvPr id="35" name="Text 17"/>
          <p:cNvSpPr/>
          <p:nvPr/>
        </p:nvSpPr>
        <p:spPr>
          <a:xfrm>
            <a:off x="5289138" y="3593306"/>
            <a:ext cx="138689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لا تشمل الفئات غير الرسمية</a:t>
            </a:r>
            <a:endParaRPr lang="en-US" sz="900" dirty="0"/>
          </a:p>
        </p:txBody>
      </p:sp>
      <p:sp>
        <p:nvSpPr>
          <p:cNvPr id="36" name="Shape 18"/>
          <p:cNvSpPr/>
          <p:nvPr/>
        </p:nvSpPr>
        <p:spPr>
          <a:xfrm>
            <a:off x="285750" y="1285875"/>
            <a:ext cx="4114800" cy="2764631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37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6225" y="1471613"/>
            <a:ext cx="171450" cy="171450"/>
          </a:xfrm>
          <a:prstGeom prst="rect">
            <a:avLst/>
          </a:prstGeom>
        </p:spPr>
      </p:pic>
      <p:sp>
        <p:nvSpPr>
          <p:cNvPr id="38" name="Text 19"/>
          <p:cNvSpPr/>
          <p:nvPr/>
        </p:nvSpPr>
        <p:spPr>
          <a:xfrm>
            <a:off x="2214702" y="1428750"/>
            <a:ext cx="187152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المنافسون غير المباشرين</a:t>
            </a:r>
            <a:endParaRPr lang="en-US" sz="1350" dirty="0"/>
          </a:p>
        </p:txBody>
      </p:sp>
      <p:pic>
        <p:nvPicPr>
          <p:cNvPr id="3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29088" y="1835944"/>
            <a:ext cx="128588" cy="128588"/>
          </a:xfrm>
          <a:prstGeom prst="rect">
            <a:avLst/>
          </a:prstGeom>
        </p:spPr>
      </p:pic>
      <p:sp>
        <p:nvSpPr>
          <p:cNvPr id="40" name="Text 20"/>
          <p:cNvSpPr/>
          <p:nvPr/>
        </p:nvSpPr>
        <p:spPr>
          <a:xfrm>
            <a:off x="2724950" y="1793081"/>
            <a:ext cx="14041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جمعية Green Algeria</a:t>
            </a:r>
            <a:endParaRPr lang="en-US" sz="1125" dirty="0"/>
          </a:p>
        </p:txBody>
      </p:sp>
      <p:pic>
        <p:nvPicPr>
          <p:cNvPr id="41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43375" y="2118122"/>
            <a:ext cx="114300" cy="114300"/>
          </a:xfrm>
          <a:prstGeom prst="rect">
            <a:avLst/>
          </a:prstGeom>
        </p:spPr>
      </p:pic>
      <p:sp>
        <p:nvSpPr>
          <p:cNvPr id="42" name="Text 21"/>
          <p:cNvSpPr/>
          <p:nvPr/>
        </p:nvSpPr>
        <p:spPr>
          <a:xfrm>
            <a:off x="3520557" y="2078831"/>
            <a:ext cx="63710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القوة</a:t>
            </a:r>
            <a:endParaRPr lang="en-US" sz="1013" dirty="0"/>
          </a:p>
        </p:txBody>
      </p:sp>
      <p:pic>
        <p:nvPicPr>
          <p:cNvPr id="43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57663" y="2357438"/>
            <a:ext cx="100013" cy="100013"/>
          </a:xfrm>
          <a:prstGeom prst="rect">
            <a:avLst/>
          </a:prstGeom>
        </p:spPr>
      </p:pic>
      <p:sp>
        <p:nvSpPr>
          <p:cNvPr id="44" name="Text 22"/>
          <p:cNvSpPr/>
          <p:nvPr/>
        </p:nvSpPr>
        <p:spPr>
          <a:xfrm>
            <a:off x="3246332" y="2328863"/>
            <a:ext cx="9256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شبكة علاقات قوية</a:t>
            </a:r>
            <a:endParaRPr lang="en-US" sz="900" dirty="0"/>
          </a:p>
        </p:txBody>
      </p:sp>
      <p:pic>
        <p:nvPicPr>
          <p:cNvPr id="45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7663" y="2564606"/>
            <a:ext cx="100013" cy="100013"/>
          </a:xfrm>
          <a:prstGeom prst="rect">
            <a:avLst/>
          </a:prstGeom>
        </p:spPr>
      </p:pic>
      <p:sp>
        <p:nvSpPr>
          <p:cNvPr id="46" name="Text 23"/>
          <p:cNvSpPr/>
          <p:nvPr/>
        </p:nvSpPr>
        <p:spPr>
          <a:xfrm>
            <a:off x="3173109" y="2536031"/>
            <a:ext cx="9988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توعوي واسع</a:t>
            </a:r>
            <a:endParaRPr lang="en-US" sz="900" dirty="0"/>
          </a:p>
        </p:txBody>
      </p:sp>
      <p:pic>
        <p:nvPicPr>
          <p:cNvPr id="47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2250" y="2118122"/>
            <a:ext cx="114300" cy="114300"/>
          </a:xfrm>
          <a:prstGeom prst="rect">
            <a:avLst/>
          </a:prstGeom>
        </p:spPr>
      </p:pic>
      <p:sp>
        <p:nvSpPr>
          <p:cNvPr id="48" name="Text 24"/>
          <p:cNvSpPr/>
          <p:nvPr/>
        </p:nvSpPr>
        <p:spPr>
          <a:xfrm>
            <a:off x="1420490" y="2078831"/>
            <a:ext cx="74604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E76F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الضعف</a:t>
            </a:r>
            <a:endParaRPr lang="en-US" sz="1013" dirty="0"/>
          </a:p>
        </p:txBody>
      </p:sp>
      <p:pic>
        <p:nvPicPr>
          <p:cNvPr id="49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04042" y="2357438"/>
            <a:ext cx="62508" cy="100013"/>
          </a:xfrm>
          <a:prstGeom prst="rect">
            <a:avLst/>
          </a:prstGeom>
        </p:spPr>
      </p:pic>
      <p:sp>
        <p:nvSpPr>
          <p:cNvPr id="50" name="Text 25"/>
          <p:cNvSpPr/>
          <p:nvPr/>
        </p:nvSpPr>
        <p:spPr>
          <a:xfrm>
            <a:off x="1258779" y="2328863"/>
            <a:ext cx="9595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ليست منصة تجارية</a:t>
            </a:r>
            <a:endParaRPr lang="en-US" sz="900" dirty="0"/>
          </a:p>
        </p:txBody>
      </p:sp>
      <p:pic>
        <p:nvPicPr>
          <p:cNvPr id="51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04042" y="2564606"/>
            <a:ext cx="62508" cy="100013"/>
          </a:xfrm>
          <a:prstGeom prst="rect">
            <a:avLst/>
          </a:prstGeom>
        </p:spPr>
      </p:pic>
      <p:sp>
        <p:nvSpPr>
          <p:cNvPr id="52" name="Text 26"/>
          <p:cNvSpPr/>
          <p:nvPr/>
        </p:nvSpPr>
        <p:spPr>
          <a:xfrm>
            <a:off x="1114760" y="2536031"/>
            <a:ext cx="11035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تفتقر إلى نموذج ربحي</a:t>
            </a:r>
            <a:endParaRPr lang="en-US" sz="900" dirty="0"/>
          </a:p>
        </p:txBody>
      </p:sp>
      <p:pic>
        <p:nvPicPr>
          <p:cNvPr id="53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96941" y="2893219"/>
            <a:ext cx="160734" cy="128588"/>
          </a:xfrm>
          <a:prstGeom prst="rect">
            <a:avLst/>
          </a:prstGeom>
        </p:spPr>
      </p:pic>
      <p:sp>
        <p:nvSpPr>
          <p:cNvPr id="54" name="Text 27"/>
          <p:cNvSpPr/>
          <p:nvPr/>
        </p:nvSpPr>
        <p:spPr>
          <a:xfrm>
            <a:off x="2194471" y="2850356"/>
            <a:ext cx="190247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تطبيق نظيف (حكومي/مواطني)</a:t>
            </a:r>
            <a:endParaRPr lang="en-US" sz="1125" dirty="0"/>
          </a:p>
        </p:txBody>
      </p:sp>
      <p:pic>
        <p:nvPicPr>
          <p:cNvPr id="55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43375" y="3175397"/>
            <a:ext cx="114300" cy="114300"/>
          </a:xfrm>
          <a:prstGeom prst="rect">
            <a:avLst/>
          </a:prstGeom>
        </p:spPr>
      </p:pic>
      <p:sp>
        <p:nvSpPr>
          <p:cNvPr id="56" name="Text 28"/>
          <p:cNvSpPr/>
          <p:nvPr/>
        </p:nvSpPr>
        <p:spPr>
          <a:xfrm>
            <a:off x="3520557" y="3136106"/>
            <a:ext cx="63710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القوة</a:t>
            </a:r>
            <a:endParaRPr lang="en-US" sz="1013" dirty="0"/>
          </a:p>
        </p:txBody>
      </p:sp>
      <p:pic>
        <p:nvPicPr>
          <p:cNvPr id="57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57663" y="3414713"/>
            <a:ext cx="100013" cy="100013"/>
          </a:xfrm>
          <a:prstGeom prst="rect">
            <a:avLst/>
          </a:prstGeom>
        </p:spPr>
      </p:pic>
      <p:sp>
        <p:nvSpPr>
          <p:cNvPr id="58" name="Text 29"/>
          <p:cNvSpPr/>
          <p:nvPr/>
        </p:nvSpPr>
        <p:spPr>
          <a:xfrm>
            <a:off x="2884429" y="3386138"/>
            <a:ext cx="12875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مدعوم من إدارات حكومية</a:t>
            </a:r>
            <a:endParaRPr lang="en-US" sz="900" dirty="0"/>
          </a:p>
        </p:txBody>
      </p:sp>
      <p:pic>
        <p:nvPicPr>
          <p:cNvPr id="5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57663" y="3621881"/>
            <a:ext cx="100013" cy="100013"/>
          </a:xfrm>
          <a:prstGeom prst="rect">
            <a:avLst/>
          </a:prstGeom>
        </p:spPr>
      </p:pic>
      <p:sp>
        <p:nvSpPr>
          <p:cNvPr id="60" name="Text 30"/>
          <p:cNvSpPr/>
          <p:nvPr/>
        </p:nvSpPr>
        <p:spPr>
          <a:xfrm>
            <a:off x="2803643" y="3593306"/>
            <a:ext cx="13683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سريع الاستجابة (~48 ساعة)</a:t>
            </a:r>
            <a:endParaRPr lang="en-US" sz="900" dirty="0"/>
          </a:p>
        </p:txBody>
      </p:sp>
      <p:pic>
        <p:nvPicPr>
          <p:cNvPr id="61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52250" y="3175397"/>
            <a:ext cx="114300" cy="114300"/>
          </a:xfrm>
          <a:prstGeom prst="rect">
            <a:avLst/>
          </a:prstGeom>
        </p:spPr>
      </p:pic>
      <p:sp>
        <p:nvSpPr>
          <p:cNvPr id="62" name="Text 31"/>
          <p:cNvSpPr/>
          <p:nvPr/>
        </p:nvSpPr>
        <p:spPr>
          <a:xfrm>
            <a:off x="1420490" y="3136106"/>
            <a:ext cx="74604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E76F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الضعف</a:t>
            </a:r>
            <a:endParaRPr lang="en-US" sz="1013" dirty="0"/>
          </a:p>
        </p:txBody>
      </p:sp>
      <p:pic>
        <p:nvPicPr>
          <p:cNvPr id="63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04042" y="3414713"/>
            <a:ext cx="62508" cy="100013"/>
          </a:xfrm>
          <a:prstGeom prst="rect">
            <a:avLst/>
          </a:prstGeom>
        </p:spPr>
      </p:pic>
      <p:sp>
        <p:nvSpPr>
          <p:cNvPr id="64" name="Text 32"/>
          <p:cNvSpPr/>
          <p:nvPr/>
        </p:nvSpPr>
        <p:spPr>
          <a:xfrm>
            <a:off x="1326645" y="3386138"/>
            <a:ext cx="89168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ليس منصة تجارية</a:t>
            </a:r>
            <a:endParaRPr lang="en-US" sz="900" dirty="0"/>
          </a:p>
        </p:txBody>
      </p:sp>
      <p:pic>
        <p:nvPicPr>
          <p:cNvPr id="65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04042" y="3621881"/>
            <a:ext cx="62508" cy="100013"/>
          </a:xfrm>
          <a:prstGeom prst="rect">
            <a:avLst/>
          </a:prstGeom>
        </p:spPr>
      </p:pic>
      <p:sp>
        <p:nvSpPr>
          <p:cNvPr id="66" name="Text 33"/>
          <p:cNvSpPr/>
          <p:nvPr/>
        </p:nvSpPr>
        <p:spPr>
          <a:xfrm>
            <a:off x="772837" y="3593306"/>
            <a:ext cx="14454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لا يربط بيع/شراء مواد تدويرية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435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تحليل SWOT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643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القوة، نقاط الضعف، الفرص، والتهديدات لمشروع "ريسايكل+"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643438" y="1285875"/>
            <a:ext cx="4214813" cy="1864519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25" y="1471613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15306" y="1428750"/>
            <a:ext cx="82861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2A9D8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القوة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63" y="1821656"/>
            <a:ext cx="100013" cy="1000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30863" y="1793081"/>
            <a:ext cx="2784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أول تطبيق رقمي جزائري شامل لتنظيم سوق إعادة التدوير</a:t>
            </a:r>
            <a:endParaRPr lang="en-US" sz="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363" y="2064544"/>
            <a:ext cx="100013" cy="100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21170" y="2035969"/>
            <a:ext cx="30941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يدمج بين الفئات الرسمية وغير الرسمية (شامل لكل المستخدمين)</a:t>
            </a:r>
            <a:endParaRPr lang="en-US" sz="9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363" y="2307431"/>
            <a:ext cx="100013" cy="1000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222471" y="2278856"/>
            <a:ext cx="139289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واجهة سهلة وسريعة التفاعل</a:t>
            </a:r>
            <a:endParaRPr lang="en-US" sz="9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5363" y="2550319"/>
            <a:ext cx="100013" cy="10001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967082" y="2521744"/>
            <a:ext cx="16482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قابل للتوسعة الجغرافية والوظيفية</a:t>
            </a:r>
            <a:endParaRPr lang="en-US" sz="90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5363" y="2793206"/>
            <a:ext cx="100013" cy="10001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393293" y="2764631"/>
            <a:ext cx="22220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يعزز ثقافة الاقتصاد الدائري والتنمية المستدامة</a:t>
            </a:r>
            <a:endParaRPr lang="en-US" sz="900" dirty="0"/>
          </a:p>
        </p:txBody>
      </p:sp>
      <p:sp>
        <p:nvSpPr>
          <p:cNvPr id="18" name="Shape 9"/>
          <p:cNvSpPr/>
          <p:nvPr/>
        </p:nvSpPr>
        <p:spPr>
          <a:xfrm>
            <a:off x="285750" y="1285875"/>
            <a:ext cx="4214813" cy="1864519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238" y="1471613"/>
            <a:ext cx="171450" cy="17145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3216529" y="1428750"/>
            <a:ext cx="96970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E76F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الضعف</a:t>
            </a:r>
            <a:endParaRPr lang="en-US" sz="13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7675" y="1821656"/>
            <a:ext cx="100013" cy="100013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1161278" y="1793081"/>
            <a:ext cx="309639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يعتمد في نجاحه على مدى توفر الإنترنت واستخدام الهواتف الذكية</a:t>
            </a:r>
            <a:endParaRPr lang="en-US" sz="900" dirty="0"/>
          </a:p>
        </p:txBody>
      </p:sp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7675" y="2064544"/>
            <a:ext cx="100013" cy="100013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796947" y="2035969"/>
            <a:ext cx="34607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صعوبة في كسب ثقة الشركاء الصناعيين والمؤسسات الرسمية في البداية</a:t>
            </a:r>
            <a:endParaRPr lang="en-US" sz="900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7675" y="2307431"/>
            <a:ext cx="100013" cy="100013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1948737" y="2278856"/>
            <a:ext cx="2308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ضعف المنظمة لسوق النفايات في بعض الولايات</a:t>
            </a:r>
            <a:endParaRPr lang="en-US" sz="900" dirty="0"/>
          </a:p>
        </p:txBody>
      </p:sp>
      <p:pic>
        <p:nvPicPr>
          <p:cNvPr id="2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7675" y="2550319"/>
            <a:ext cx="100013" cy="100013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1159352" y="2521744"/>
            <a:ext cx="309832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يتطلب ميزانية للتطوير، التسويق، واستقطاب المستخدمين الأوائل</a:t>
            </a:r>
            <a:endParaRPr lang="en-US" sz="900" dirty="0"/>
          </a:p>
        </p:txBody>
      </p:sp>
      <p:sp>
        <p:nvSpPr>
          <p:cNvPr id="29" name="Shape 15"/>
          <p:cNvSpPr/>
          <p:nvPr/>
        </p:nvSpPr>
        <p:spPr>
          <a:xfrm>
            <a:off x="4643438" y="3293269"/>
            <a:ext cx="4214813" cy="1864519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3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6788" y="3479006"/>
            <a:ext cx="128588" cy="171450"/>
          </a:xfrm>
          <a:prstGeom prst="rect">
            <a:avLst/>
          </a:prstGeom>
        </p:spPr>
      </p:pic>
      <p:sp>
        <p:nvSpPr>
          <p:cNvPr id="31" name="Text 16"/>
          <p:cNvSpPr/>
          <p:nvPr/>
        </p:nvSpPr>
        <p:spPr>
          <a:xfrm>
            <a:off x="8026003" y="3436144"/>
            <a:ext cx="56078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457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الفرص</a:t>
            </a:r>
            <a:endParaRPr lang="en-US" sz="1350" dirty="0"/>
          </a:p>
        </p:txBody>
      </p:sp>
      <p:pic>
        <p:nvPicPr>
          <p:cNvPr id="3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40366" y="3829050"/>
            <a:ext cx="75009" cy="100013"/>
          </a:xfrm>
          <a:prstGeom prst="rect">
            <a:avLst/>
          </a:prstGeom>
        </p:spPr>
      </p:pic>
      <p:sp>
        <p:nvSpPr>
          <p:cNvPr id="33" name="Text 17"/>
          <p:cNvSpPr/>
          <p:nvPr/>
        </p:nvSpPr>
        <p:spPr>
          <a:xfrm>
            <a:off x="6661184" y="3800475"/>
            <a:ext cx="19791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نمو الاهتمام بالاقتصاد الدائري في الجزائر</a:t>
            </a:r>
            <a:endParaRPr lang="en-US" sz="900" dirty="0"/>
          </a:p>
        </p:txBody>
      </p:sp>
      <p:pic>
        <p:nvPicPr>
          <p:cNvPr id="3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40366" y="4071938"/>
            <a:ext cx="75009" cy="100013"/>
          </a:xfrm>
          <a:prstGeom prst="rect">
            <a:avLst/>
          </a:prstGeom>
        </p:spPr>
      </p:pic>
      <p:sp>
        <p:nvSpPr>
          <p:cNvPr id="35" name="Text 18"/>
          <p:cNvSpPr/>
          <p:nvPr/>
        </p:nvSpPr>
        <p:spPr>
          <a:xfrm>
            <a:off x="6867711" y="4043363"/>
            <a:ext cx="17726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ضعف المنافسة المباشرة في السوق</a:t>
            </a:r>
            <a:endParaRPr lang="en-US" sz="900" dirty="0"/>
          </a:p>
        </p:txBody>
      </p:sp>
      <p:pic>
        <p:nvPicPr>
          <p:cNvPr id="36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0366" y="4314825"/>
            <a:ext cx="75009" cy="100013"/>
          </a:xfrm>
          <a:prstGeom prst="rect">
            <a:avLst/>
          </a:prstGeom>
        </p:spPr>
      </p:pic>
      <p:sp>
        <p:nvSpPr>
          <p:cNvPr id="37" name="Text 19"/>
          <p:cNvSpPr/>
          <p:nvPr/>
        </p:nvSpPr>
        <p:spPr>
          <a:xfrm>
            <a:off x="6010601" y="4286250"/>
            <a:ext cx="26297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إمكانية الشراكة مع بلديات، جمعيات بيئية، ومصانع تدوير</a:t>
            </a:r>
            <a:endParaRPr lang="en-US" sz="900" dirty="0"/>
          </a:p>
        </p:txBody>
      </p:sp>
      <p:pic>
        <p:nvPicPr>
          <p:cNvPr id="3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40366" y="4557713"/>
            <a:ext cx="75009" cy="100013"/>
          </a:xfrm>
          <a:prstGeom prst="rect">
            <a:avLst/>
          </a:prstGeom>
        </p:spPr>
      </p:pic>
      <p:sp>
        <p:nvSpPr>
          <p:cNvPr id="39" name="Text 20"/>
          <p:cNvSpPr/>
          <p:nvPr/>
        </p:nvSpPr>
        <p:spPr>
          <a:xfrm>
            <a:off x="6384364" y="4529138"/>
            <a:ext cx="22560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إدماج تسعير ديناميكي يضيف قيمة للمستخدمين</a:t>
            </a:r>
            <a:endParaRPr lang="en-US" sz="900" dirty="0"/>
          </a:p>
        </p:txBody>
      </p:sp>
      <p:pic>
        <p:nvPicPr>
          <p:cNvPr id="40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40366" y="4800600"/>
            <a:ext cx="75009" cy="100013"/>
          </a:xfrm>
          <a:prstGeom prst="rect">
            <a:avLst/>
          </a:prstGeom>
        </p:spPr>
      </p:pic>
      <p:sp>
        <p:nvSpPr>
          <p:cNvPr id="41" name="Text 21"/>
          <p:cNvSpPr/>
          <p:nvPr/>
        </p:nvSpPr>
        <p:spPr>
          <a:xfrm>
            <a:off x="7099883" y="4772025"/>
            <a:ext cx="15404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إمكانية التوسع إلى ولايات أخرى</a:t>
            </a:r>
            <a:endParaRPr lang="en-US" sz="900" dirty="0"/>
          </a:p>
        </p:txBody>
      </p:sp>
      <p:sp>
        <p:nvSpPr>
          <p:cNvPr id="42" name="Shape 22"/>
          <p:cNvSpPr/>
          <p:nvPr/>
        </p:nvSpPr>
        <p:spPr>
          <a:xfrm>
            <a:off x="285750" y="3293269"/>
            <a:ext cx="4214813" cy="1864519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43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86238" y="3479006"/>
            <a:ext cx="171450" cy="171450"/>
          </a:xfrm>
          <a:prstGeom prst="rect">
            <a:avLst/>
          </a:prstGeom>
        </p:spPr>
      </p:pic>
      <p:sp>
        <p:nvSpPr>
          <p:cNvPr id="44" name="Text 23"/>
          <p:cNvSpPr/>
          <p:nvPr/>
        </p:nvSpPr>
        <p:spPr>
          <a:xfrm>
            <a:off x="3448645" y="3436144"/>
            <a:ext cx="73759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E9C46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التهديدات</a:t>
            </a:r>
            <a:endParaRPr lang="en-US" sz="1350" dirty="0"/>
          </a:p>
        </p:txBody>
      </p:sp>
      <p:pic>
        <p:nvPicPr>
          <p:cNvPr id="45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57675" y="3829050"/>
            <a:ext cx="100013" cy="100013"/>
          </a:xfrm>
          <a:prstGeom prst="rect">
            <a:avLst/>
          </a:prstGeom>
        </p:spPr>
      </p:pic>
      <p:sp>
        <p:nvSpPr>
          <p:cNvPr id="46" name="Text 24"/>
          <p:cNvSpPr/>
          <p:nvPr/>
        </p:nvSpPr>
        <p:spPr>
          <a:xfrm>
            <a:off x="2641541" y="3800475"/>
            <a:ext cx="16161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مقاومة الفاعلين التقليديين للتغيير</a:t>
            </a:r>
            <a:endParaRPr lang="en-US" sz="900" dirty="0"/>
          </a:p>
        </p:txBody>
      </p:sp>
      <p:pic>
        <p:nvPicPr>
          <p:cNvPr id="47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57675" y="4071938"/>
            <a:ext cx="100013" cy="100013"/>
          </a:xfrm>
          <a:prstGeom prst="rect">
            <a:avLst/>
          </a:prstGeom>
        </p:spPr>
      </p:pic>
      <p:sp>
        <p:nvSpPr>
          <p:cNvPr id="48" name="Text 25"/>
          <p:cNvSpPr/>
          <p:nvPr/>
        </p:nvSpPr>
        <p:spPr>
          <a:xfrm>
            <a:off x="2022602" y="4043363"/>
            <a:ext cx="2235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ظهور منافسين جدد بدعم مالي أو حكومي قوي</a:t>
            </a:r>
            <a:endParaRPr lang="en-US" sz="900" dirty="0"/>
          </a:p>
        </p:txBody>
      </p:sp>
      <p:pic>
        <p:nvPicPr>
          <p:cNvPr id="49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57675" y="4314825"/>
            <a:ext cx="100013" cy="100013"/>
          </a:xfrm>
          <a:prstGeom prst="rect">
            <a:avLst/>
          </a:prstGeom>
        </p:spPr>
      </p:pic>
      <p:sp>
        <p:nvSpPr>
          <p:cNvPr id="50" name="Text 26"/>
          <p:cNvSpPr/>
          <p:nvPr/>
        </p:nvSpPr>
        <p:spPr>
          <a:xfrm>
            <a:off x="2133833" y="4286250"/>
            <a:ext cx="21238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تغير السياسات البيئية أو التشريعات المفاجئ</a:t>
            </a:r>
            <a:endParaRPr lang="en-US" sz="900" dirty="0"/>
          </a:p>
        </p:txBody>
      </p:sp>
      <p:pic>
        <p:nvPicPr>
          <p:cNvPr id="51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57675" y="4557713"/>
            <a:ext cx="100013" cy="100013"/>
          </a:xfrm>
          <a:prstGeom prst="rect">
            <a:avLst/>
          </a:prstGeom>
        </p:spPr>
      </p:pic>
      <p:sp>
        <p:nvSpPr>
          <p:cNvPr id="52" name="Text 27"/>
          <p:cNvSpPr/>
          <p:nvPr/>
        </p:nvSpPr>
        <p:spPr>
          <a:xfrm>
            <a:off x="1213712" y="4529138"/>
            <a:ext cx="30439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2646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تأخر في تبني وسائل الدفع الإلكترونية أو ضعف ثقة المستخدم بها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2025-06-29T23:29:54Z</dcterms:created>
  <dcterms:modified xsi:type="dcterms:W3CDTF">2025-06-29T23:29:54Z</dcterms:modified>
</cp:coreProperties>
</file>